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</p:sldMasterIdLst>
  <p:notesMasterIdLst>
    <p:notesMasterId r:id="rId22"/>
  </p:notesMasterIdLst>
  <p:sldIdLst>
    <p:sldId id="300" r:id="rId2"/>
    <p:sldId id="295" r:id="rId3"/>
    <p:sldId id="279" r:id="rId4"/>
    <p:sldId id="257" r:id="rId5"/>
    <p:sldId id="314" r:id="rId6"/>
    <p:sldId id="259" r:id="rId7"/>
    <p:sldId id="311" r:id="rId8"/>
    <p:sldId id="298" r:id="rId9"/>
    <p:sldId id="268" r:id="rId10"/>
    <p:sldId id="271" r:id="rId11"/>
    <p:sldId id="299" r:id="rId12"/>
    <p:sldId id="309" r:id="rId13"/>
    <p:sldId id="302" r:id="rId14"/>
    <p:sldId id="308" r:id="rId15"/>
    <p:sldId id="297" r:id="rId16"/>
    <p:sldId id="304" r:id="rId17"/>
    <p:sldId id="310" r:id="rId18"/>
    <p:sldId id="315" r:id="rId19"/>
    <p:sldId id="313" r:id="rId20"/>
    <p:sldId id="31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m Sederel" initials="WS" lastIdx="3" clrIdx="0">
    <p:extLst>
      <p:ext uri="{19B8F6BF-5375-455C-9EA6-DF929625EA0E}">
        <p15:presenceInfo xmlns:p15="http://schemas.microsoft.com/office/powerpoint/2012/main" userId="Wim Seder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6405"/>
  </p:normalViewPr>
  <p:slideViewPr>
    <p:cSldViewPr snapToGrid="0">
      <p:cViewPr varScale="1">
        <p:scale>
          <a:sx n="63" d="100"/>
          <a:sy n="63" d="100"/>
        </p:scale>
        <p:origin x="804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04T16:17:20.648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05T15:25:07.219" idx="2">
    <p:pos x="7749" y="2498"/>
    <p:text/>
    <p:extLst>
      <p:ext uri="{C676402C-5697-4E1C-873F-D02D1690AC5C}">
        <p15:threadingInfo xmlns:p15="http://schemas.microsoft.com/office/powerpoint/2012/main" timeZoneBias="-60"/>
      </p:ext>
    </p:extLst>
  </p:cm>
  <p:cm authorId="1" dt="2017-12-05T15:25:20.658" idx="3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54FCC-A760-4EB9-AF9D-638656725DE8}" type="datetimeFigureOut">
              <a:rPr lang="nl-NL" smtClean="0"/>
              <a:t>10-12-2017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70269-4469-416E-A27F-93D1D25B89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645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5132-7981-4E49-BF10-9BA0F4D4D679}" type="datetime1">
              <a:rPr lang="nl-NL" smtClean="0"/>
              <a:t>10-12-2017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656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D4772-0087-47E5-BDDB-F40DAE8284CD}" type="datetime1">
              <a:rPr lang="nl-NL" smtClean="0"/>
              <a:t>10-12-2017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743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8B88-28C7-4FDD-9A2E-1B1621FF21E2}" type="datetime1">
              <a:rPr lang="nl-NL" smtClean="0"/>
              <a:t>10-12-2017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977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78443-FC97-492F-A4C8-9041CF387D5D}" type="datetime1">
              <a:rPr lang="nl-NL" smtClean="0"/>
              <a:t>10-12-2017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619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ECC6-1C47-4AA3-B83A-943CC8FDD029}" type="datetime1">
              <a:rPr lang="nl-NL" smtClean="0"/>
              <a:t>10-12-2017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2504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9AFD-CAB5-4A12-B6FB-290E4E952783}" type="datetime1">
              <a:rPr lang="nl-NL" smtClean="0"/>
              <a:t>10-12-2017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843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9494-7E76-42BD-BF06-E1AB1555FFA1}" type="datetime1">
              <a:rPr lang="nl-NL" smtClean="0"/>
              <a:t>10-12-2017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4418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CE8C-3D84-4A42-900A-131BA0E5E857}" type="datetime1">
              <a:rPr lang="nl-NL" smtClean="0"/>
              <a:t>10-12-2017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508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BE4A-AA2E-48EC-8D8C-8B4DD44D3D3A}" type="datetime1">
              <a:rPr lang="nl-NL" smtClean="0"/>
              <a:t>10-12-2017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85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3286-DEE7-46DD-897C-4369DDDA00C7}" type="datetime1">
              <a:rPr lang="nl-NL" smtClean="0"/>
              <a:t>10-12-2017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7524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B410E-07AF-411A-9794-D905B1DFE861}" type="datetime1">
              <a:rPr lang="nl-NL" smtClean="0"/>
              <a:t>10-12-2017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0564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2298-E5A3-4B19-828E-8D972D68E61D}" type="datetime1">
              <a:rPr lang="nl-NL" smtClean="0"/>
              <a:t>10-12-2017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572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9398-C7C3-455B-B111-AFB27DA5B88A}" type="datetime1">
              <a:rPr lang="nl-NL" smtClean="0"/>
              <a:t>10-12-2017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020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E8D3-FFFE-424A-9DE1-6F28C6E45F3A}" type="datetime1">
              <a:rPr lang="nl-NL" smtClean="0"/>
              <a:t>10-12-2017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073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67170-A657-4C6F-8FB5-0AF23146E4FE}" type="datetime1">
              <a:rPr lang="nl-NL" smtClean="0"/>
              <a:t>10-12-2017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926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AF55-1414-4D75-AEFC-CB6922D3FF74}" type="datetime1">
              <a:rPr lang="nl-NL" smtClean="0"/>
              <a:t>10-12-2017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984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0817C-1DD8-459C-A92D-DB60FC5886C1}" type="datetime1">
              <a:rPr lang="nl-NL" smtClean="0"/>
              <a:t>10-12-2017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100 % duurzaam .... 80 % doet mee ......... 30% lagere rekening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AD7803-A05D-4739-AE69-6C9D2E841C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432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openxmlformats.org/officeDocument/2006/relationships/image" Target="../media/image15.jpeg"/><Relationship Id="rId5" Type="http://schemas.openxmlformats.org/officeDocument/2006/relationships/image" Target="../media/image10.jpg"/><Relationship Id="rId10" Type="http://schemas.openxmlformats.org/officeDocument/2006/relationships/image" Target="../media/image14.jpeg"/><Relationship Id="rId4" Type="http://schemas.openxmlformats.org/officeDocument/2006/relationships/image" Target="../media/image4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ndura-harderwijk.nl/overstappen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://www.ikdoemee.org/enstapover.nl" TargetMode="Externa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hyperlink" Target="http://www.ikdoemee.rg/enikstapov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kdoemee.org/enstapove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817245" y="-10635562"/>
            <a:ext cx="13554801" cy="1749356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958" y="4050833"/>
            <a:ext cx="14172225" cy="68011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FACBC6-9D8D-43CE-A335-3F682A605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-817242" y="2565399"/>
            <a:ext cx="13554801" cy="158723"/>
          </a:xfrm>
        </p:spPr>
        <p:txBody>
          <a:bodyPr/>
          <a:lstStyle/>
          <a:p>
            <a:pPr algn="ctr"/>
            <a:endParaRPr lang="nl-NL" sz="800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596" y="5687711"/>
            <a:ext cx="2117005" cy="918041"/>
          </a:xfrm>
          <a:prstGeom prst="rect">
            <a:avLst/>
          </a:prstGeom>
        </p:spPr>
      </p:pic>
      <p:sp>
        <p:nvSpPr>
          <p:cNvPr id="6" name="Ondertitel 5">
            <a:extLst>
              <a:ext uri="{FF2B5EF4-FFF2-40B4-BE49-F238E27FC236}">
                <a16:creationId xmlns:a16="http://schemas.microsoft.com/office/drawing/2014/main" id="{DBE4652C-86BD-4378-A533-73EF8C732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4"/>
            <a:ext cx="7766936" cy="83046"/>
          </a:xfrm>
        </p:spPr>
        <p:txBody>
          <a:bodyPr>
            <a:normAutofit fontScale="25000" lnSpcReduction="20000"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3759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31580" y="0"/>
            <a:ext cx="5313888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60279"/>
            <a:ext cx="5573622" cy="27421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6296628" y="-370390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D734D6-C211-4281-9245-50400E40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4994"/>
          </a:xfrm>
        </p:spPr>
        <p:txBody>
          <a:bodyPr/>
          <a:lstStyle/>
          <a:p>
            <a:r>
              <a:rPr lang="nl-NL" dirty="0"/>
              <a:t>Werkgroepen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A88B1E-AB15-492F-9F81-601D832EB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4983"/>
            <a:ext cx="8596668" cy="3284295"/>
          </a:xfrm>
        </p:spPr>
        <p:txBody>
          <a:bodyPr>
            <a:normAutofit fontScale="92500" lnSpcReduction="10000"/>
          </a:bodyPr>
          <a:lstStyle/>
          <a:p>
            <a:r>
              <a:rPr lang="nl-NL" dirty="0">
                <a:solidFill>
                  <a:schemeClr val="tx1"/>
                </a:solidFill>
              </a:rPr>
              <a:t>A28</a:t>
            </a:r>
          </a:p>
          <a:p>
            <a:r>
              <a:rPr lang="nl-NL" dirty="0">
                <a:solidFill>
                  <a:schemeClr val="tx1"/>
                </a:solidFill>
              </a:rPr>
              <a:t>Warmte</a:t>
            </a:r>
          </a:p>
          <a:p>
            <a:r>
              <a:rPr lang="nl-NL" dirty="0">
                <a:solidFill>
                  <a:schemeClr val="tx1"/>
                </a:solidFill>
              </a:rPr>
              <a:t>Wind</a:t>
            </a:r>
          </a:p>
          <a:p>
            <a:r>
              <a:rPr lang="nl-NL" dirty="0">
                <a:solidFill>
                  <a:schemeClr val="tx1"/>
                </a:solidFill>
              </a:rPr>
              <a:t>Website / communicatie</a:t>
            </a:r>
          </a:p>
          <a:p>
            <a:r>
              <a:rPr lang="nl-NL" dirty="0">
                <a:solidFill>
                  <a:schemeClr val="tx1"/>
                </a:solidFill>
              </a:rPr>
              <a:t>Ledenwerving </a:t>
            </a:r>
          </a:p>
          <a:p>
            <a:r>
              <a:rPr lang="nl-NL" dirty="0">
                <a:solidFill>
                  <a:schemeClr val="tx1"/>
                </a:solidFill>
              </a:rPr>
              <a:t>Diversen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  <a:p>
            <a:r>
              <a:rPr lang="nl-NL" dirty="0">
                <a:solidFill>
                  <a:schemeClr val="tx1"/>
                </a:solidFill>
              </a:rPr>
              <a:t>Doe mee en denk mee !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20676841">
            <a:off x="8814929" y="-636675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D333C2-E1EB-4FB6-986F-6C1D7B13C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26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31580" y="0"/>
            <a:ext cx="5313888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60279"/>
            <a:ext cx="5573622" cy="27421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6320691" y="-370390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D734D6-C211-4281-9245-50400E40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4994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Werkplan 2018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A88B1E-AB15-492F-9F81-601D832EB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4984"/>
            <a:ext cx="8596668" cy="3020536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Verbinden			Ledengroei / energie verkopen</a:t>
            </a:r>
          </a:p>
          <a:p>
            <a:pPr marL="2286000" lvl="5" indent="0">
              <a:buNone/>
            </a:pPr>
            <a:r>
              <a:rPr lang="nl-NL" sz="1800" dirty="0">
                <a:solidFill>
                  <a:schemeClr val="tx1"/>
                </a:solidFill>
              </a:rPr>
              <a:t>	Vrijwilligers betrekken</a:t>
            </a:r>
          </a:p>
          <a:p>
            <a:pPr marL="2286000" lvl="5" indent="0">
              <a:buNone/>
            </a:pPr>
            <a:r>
              <a:rPr lang="nl-NL" sz="1800" dirty="0">
                <a:solidFill>
                  <a:schemeClr val="tx1"/>
                </a:solidFill>
              </a:rPr>
              <a:t>	Roadshow bij verenigingen, stichtingen, kerken etc.</a:t>
            </a:r>
          </a:p>
          <a:p>
            <a:pPr marL="2286000" lvl="5" indent="0">
              <a:buNone/>
            </a:pPr>
            <a:r>
              <a:rPr lang="nl-NL" sz="1800" dirty="0">
                <a:solidFill>
                  <a:schemeClr val="tx1"/>
                </a:solidFill>
              </a:rPr>
              <a:t>	Ledenparticipaties</a:t>
            </a:r>
          </a:p>
          <a:p>
            <a:pPr marL="2286000" lvl="5" indent="0">
              <a:buNone/>
            </a:pPr>
            <a:r>
              <a:rPr lang="nl-NL" sz="1800" dirty="0">
                <a:solidFill>
                  <a:schemeClr val="tx1"/>
                </a:solidFill>
              </a:rPr>
              <a:t>	Beoordeling partners</a:t>
            </a:r>
            <a:br>
              <a:rPr lang="nl-NL" sz="1800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  <a:p>
            <a:r>
              <a:rPr lang="nl-NL" dirty="0">
                <a:solidFill>
                  <a:schemeClr val="tx1"/>
                </a:solidFill>
              </a:rPr>
              <a:t>Energie-opwekken		3000 panelen</a:t>
            </a:r>
          </a:p>
          <a:p>
            <a:pPr marL="2743200" lvl="6" indent="0">
              <a:buNone/>
            </a:pPr>
            <a:r>
              <a:rPr lang="nl-NL" sz="1800" dirty="0">
                <a:solidFill>
                  <a:schemeClr val="tx1"/>
                </a:solidFill>
              </a:rPr>
              <a:t>Participeren bij Wind, A28 </a:t>
            </a:r>
            <a:r>
              <a:rPr lang="nl-NL" sz="1800" dirty="0" err="1">
                <a:solidFill>
                  <a:schemeClr val="tx1"/>
                </a:solidFill>
              </a:rPr>
              <a:t>etc</a:t>
            </a:r>
            <a:endParaRPr lang="nl-NL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20676841">
            <a:off x="8814929" y="-636675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D333C2-E1EB-4FB6-986F-6C1D7B13C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29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31580" y="0"/>
            <a:ext cx="5313888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60279"/>
            <a:ext cx="5573622" cy="27421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6296628" y="-370390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A88B1E-AB15-492F-9F81-601D832EB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4983"/>
            <a:ext cx="8596668" cy="3284295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20676841">
            <a:off x="8814929" y="-636675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D333C2-E1EB-4FB6-986F-6C1D7B13CC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  <p:pic>
        <p:nvPicPr>
          <p:cNvPr id="15" name="Afbeelding 14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E250055B-ED06-4DB0-98B8-D410C0DF2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9" y="0"/>
            <a:ext cx="10207082" cy="678688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61F62C9-25FF-4078-AFF7-AE3C9B541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8" name="Afbeelding 17" descr="Afbeelding met gebouw, buiten, lucht, grond&#10;&#10;Beschrijving is gegenereerd met zeer hoge betrouwbaarheid">
            <a:extLst>
              <a:ext uri="{FF2B5EF4-FFF2-40B4-BE49-F238E27FC236}">
                <a16:creationId xmlns:a16="http://schemas.microsoft.com/office/drawing/2014/main" id="{800277A8-E228-43E6-9A11-3C1FBBDD1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56" y="3241727"/>
            <a:ext cx="1450824" cy="967216"/>
          </a:xfrm>
          <a:prstGeom prst="rect">
            <a:avLst/>
          </a:prstGeom>
        </p:spPr>
      </p:pic>
      <p:pic>
        <p:nvPicPr>
          <p:cNvPr id="20" name="Afbeelding 19" descr="Afbeelding met buiten, lucht, gebouw, weg&#10;&#10;Beschrijving is gegenereerd met zeer hoge betrouwbaarheid">
            <a:extLst>
              <a:ext uri="{FF2B5EF4-FFF2-40B4-BE49-F238E27FC236}">
                <a16:creationId xmlns:a16="http://schemas.microsoft.com/office/drawing/2014/main" id="{F228B9B0-559A-412C-8602-CB7D8A15B2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20" y="808597"/>
            <a:ext cx="1372941" cy="895266"/>
          </a:xfrm>
          <a:prstGeom prst="rect">
            <a:avLst/>
          </a:prstGeom>
        </p:spPr>
      </p:pic>
      <p:pic>
        <p:nvPicPr>
          <p:cNvPr id="22" name="Afbeelding 21" descr="Afbeelding met gras, lucht, buiten, weg&#10;&#10;Beschrijving is gegenereerd met zeer hoge betrouwbaarheid">
            <a:extLst>
              <a:ext uri="{FF2B5EF4-FFF2-40B4-BE49-F238E27FC236}">
                <a16:creationId xmlns:a16="http://schemas.microsoft.com/office/drawing/2014/main" id="{E591A936-337E-49B2-9E17-5F2FDB3BB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66" y="693742"/>
            <a:ext cx="1367377" cy="911585"/>
          </a:xfrm>
          <a:prstGeom prst="rect">
            <a:avLst/>
          </a:prstGeom>
        </p:spPr>
      </p:pic>
      <p:pic>
        <p:nvPicPr>
          <p:cNvPr id="26" name="Afbeelding 25" descr="Afbeelding met gras, buiten, boom, lucht&#10;&#10;Beschrijving is gegenereerd met zeer hoge betrouwbaarheid">
            <a:extLst>
              <a:ext uri="{FF2B5EF4-FFF2-40B4-BE49-F238E27FC236}">
                <a16:creationId xmlns:a16="http://schemas.microsoft.com/office/drawing/2014/main" id="{2B343909-0A12-4145-93E2-23392AA332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099" y="4555538"/>
            <a:ext cx="1894011" cy="1262674"/>
          </a:xfrm>
          <a:prstGeom prst="rect">
            <a:avLst/>
          </a:prstGeom>
        </p:spPr>
      </p:pic>
      <p:pic>
        <p:nvPicPr>
          <p:cNvPr id="28" name="Afbeelding 27" descr="Afbeelding met buiten, lucht, gras, boom&#10;&#10;Beschrijving is gegenereerd met zeer hoge betrouwbaarheid">
            <a:extLst>
              <a:ext uri="{FF2B5EF4-FFF2-40B4-BE49-F238E27FC236}">
                <a16:creationId xmlns:a16="http://schemas.microsoft.com/office/drawing/2014/main" id="{87E6E1A6-8F78-4F0F-8CE9-95E72FF9F5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15" y="2368299"/>
            <a:ext cx="1287662" cy="843821"/>
          </a:xfrm>
          <a:prstGeom prst="rect">
            <a:avLst/>
          </a:prstGeom>
        </p:spPr>
      </p:pic>
      <p:pic>
        <p:nvPicPr>
          <p:cNvPr id="30" name="Afbeelding 29" descr="Afbeelding met lucht, gebouw, buiten, weg&#10;&#10;Beschrijving is gegenereerd met zeer hoge betrouwbaarheid">
            <a:extLst>
              <a:ext uri="{FF2B5EF4-FFF2-40B4-BE49-F238E27FC236}">
                <a16:creationId xmlns:a16="http://schemas.microsoft.com/office/drawing/2014/main" id="{C1FEAD54-FA38-4816-B643-4E225D381E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5623258"/>
            <a:ext cx="1420336" cy="946891"/>
          </a:xfrm>
          <a:prstGeom prst="rect">
            <a:avLst/>
          </a:prstGeom>
        </p:spPr>
      </p:pic>
      <p:pic>
        <p:nvPicPr>
          <p:cNvPr id="32" name="Afbeelding 31" descr="Afbeelding met lucht, gebouw, buiten, weg&#10;&#10;Beschrijving is gegenereerd met zeer hoge betrouwbaarheid">
            <a:extLst>
              <a:ext uri="{FF2B5EF4-FFF2-40B4-BE49-F238E27FC236}">
                <a16:creationId xmlns:a16="http://schemas.microsoft.com/office/drawing/2014/main" id="{612670E0-46ED-4B5E-847B-F12E9471F8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32" y="689470"/>
            <a:ext cx="941961" cy="827608"/>
          </a:xfrm>
          <a:prstGeom prst="rect">
            <a:avLst/>
          </a:prstGeom>
        </p:spPr>
      </p:pic>
      <p:pic>
        <p:nvPicPr>
          <p:cNvPr id="34" name="Afbeelding 33" descr="Afbeelding met lucht, buiten, gras, gebouw&#10;&#10;Beschrijving is gegenereerd met zeer hoge betrouwbaarheid">
            <a:extLst>
              <a:ext uri="{FF2B5EF4-FFF2-40B4-BE49-F238E27FC236}">
                <a16:creationId xmlns:a16="http://schemas.microsoft.com/office/drawing/2014/main" id="{7DE4FEF2-013A-4C70-8787-9325D67C35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493" y="5846447"/>
            <a:ext cx="1384569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52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25431" y="0"/>
            <a:ext cx="5313888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9112" y="3050251"/>
            <a:ext cx="5573622" cy="27421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6236470" y="-454611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 rot="20676841">
            <a:off x="8816688" y="-569316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619118-3A22-4B77-848D-56D4680C8A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69CF06B4-AB01-434C-B045-55A89BF50740}"/>
              </a:ext>
            </a:extLst>
          </p:cNvPr>
          <p:cNvSpPr txBox="1"/>
          <p:nvPr/>
        </p:nvSpPr>
        <p:spPr>
          <a:xfrm>
            <a:off x="1876491" y="975221"/>
            <a:ext cx="3940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B.I.P.</a:t>
            </a:r>
          </a:p>
        </p:txBody>
      </p:sp>
      <p:pic>
        <p:nvPicPr>
          <p:cNvPr id="6" name="Afbeelding 5" descr="Afbeelding met gras, buiten, boom, lucht&#10;&#10;Beschrijving is gegenereerd met zeer hoge betrouwbaarheid">
            <a:extLst>
              <a:ext uri="{FF2B5EF4-FFF2-40B4-BE49-F238E27FC236}">
                <a16:creationId xmlns:a16="http://schemas.microsoft.com/office/drawing/2014/main" id="{0A763819-7BE9-4400-B04D-B41EEF56A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34" y="2421770"/>
            <a:ext cx="6461834" cy="4307889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0A771A11-AE6E-4F18-818E-A6A535364BBB}"/>
              </a:ext>
            </a:extLst>
          </p:cNvPr>
          <p:cNvSpPr txBox="1"/>
          <p:nvPr/>
        </p:nvSpPr>
        <p:spPr>
          <a:xfrm>
            <a:off x="4598126" y="128341"/>
            <a:ext cx="38572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4 offertes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2 aanbieders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1800 panelen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540.000,-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Subsidie €100K provincie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Bank / Participanten (€ 110K)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Gegarandeerd rendement 5+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Verwachte realisatie Q1 2018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EB7AFAE-79AC-4D6E-9CE2-3FB403949CD2}"/>
              </a:ext>
            </a:extLst>
          </p:cNvPr>
          <p:cNvSpPr txBox="1"/>
          <p:nvPr/>
        </p:nvSpPr>
        <p:spPr>
          <a:xfrm>
            <a:off x="5053262" y="5684920"/>
            <a:ext cx="531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Voor participaties graag bij mij melden !</a:t>
            </a:r>
          </a:p>
        </p:txBody>
      </p:sp>
      <p:pic>
        <p:nvPicPr>
          <p:cNvPr id="4" name="Afbeelding 3" descr="Afbeelding met gebouw&#10;&#10;Beschrijving is gegenereerd met hoge betrouwbaarheid">
            <a:extLst>
              <a:ext uri="{FF2B5EF4-FFF2-40B4-BE49-F238E27FC236}">
                <a16:creationId xmlns:a16="http://schemas.microsoft.com/office/drawing/2014/main" id="{288ED50E-919E-4B4E-8B2E-F2238D9F9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8359">
            <a:off x="517724" y="4723608"/>
            <a:ext cx="1752547" cy="17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86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25431" y="0"/>
            <a:ext cx="5313888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4852" y="2779824"/>
            <a:ext cx="5573622" cy="27421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6465916" y="0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 rot="20676841">
            <a:off x="8816689" y="-569316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B30B9E5-1A87-47DB-8982-B75FCBADA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7DD6EB2-2EC9-47C5-872A-04D00217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972" y="609600"/>
            <a:ext cx="7836030" cy="13208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Manege Rantrime</a:t>
            </a:r>
          </a:p>
        </p:txBody>
      </p:sp>
      <p:pic>
        <p:nvPicPr>
          <p:cNvPr id="13" name="Afbeelding 12" descr="Afbeelding met lucht, buiten, grond, veld&#10;&#10;Beschrijving is gegenereerd met zeer hoge betrouwbaarheid">
            <a:extLst>
              <a:ext uri="{FF2B5EF4-FFF2-40B4-BE49-F238E27FC236}">
                <a16:creationId xmlns:a16="http://schemas.microsoft.com/office/drawing/2014/main" id="{E1292C34-56BC-4BA2-959B-B03470B95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01" y="2086205"/>
            <a:ext cx="6662377" cy="434742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22EA264-441B-4848-A129-521982454959}"/>
              </a:ext>
            </a:extLst>
          </p:cNvPr>
          <p:cNvSpPr txBox="1"/>
          <p:nvPr/>
        </p:nvSpPr>
        <p:spPr>
          <a:xfrm>
            <a:off x="5884287" y="608877"/>
            <a:ext cx="3842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Postcoderoos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Ruim 800 panelen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Zeer gunstige ligging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Verwacht Q1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Terugverdientijd 8 jaar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46D6C16-AB6F-4A30-924C-717310A9D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76183">
            <a:off x="426747" y="3588400"/>
            <a:ext cx="2881548" cy="267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60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25431" y="0"/>
            <a:ext cx="5313888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60279"/>
            <a:ext cx="5573622" cy="27421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6236470" y="-454611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 rot="20676841">
            <a:off x="8816689" y="-569316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619118-3A22-4B77-848D-56D4680C8A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  <p:pic>
        <p:nvPicPr>
          <p:cNvPr id="3" name="Afbeelding 2" descr="Afbeelding met gras, lucht, buiten, weg&#10;&#10;Beschrijving is gegenereerd met zeer hoge betrouwbaarheid">
            <a:extLst>
              <a:ext uri="{FF2B5EF4-FFF2-40B4-BE49-F238E27FC236}">
                <a16:creationId xmlns:a16="http://schemas.microsoft.com/office/drawing/2014/main" id="{1CCA4220-4F4B-474B-855F-050F4F7465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10" y="1760697"/>
            <a:ext cx="7541260" cy="502750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B8170E4-C540-4AD3-9668-A421D013314E}"/>
              </a:ext>
            </a:extLst>
          </p:cNvPr>
          <p:cNvSpPr txBox="1"/>
          <p:nvPr/>
        </p:nvSpPr>
        <p:spPr>
          <a:xfrm>
            <a:off x="1308004" y="835602"/>
            <a:ext cx="8524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nl-NL" sz="3600" dirty="0">
                <a:latin typeface="+mj-lt"/>
                <a:ea typeface="+mj-ea"/>
                <a:cs typeface="+mj-cs"/>
              </a:rPr>
              <a:t>Marie Curiestraat </a:t>
            </a:r>
            <a:r>
              <a:rPr lang="nl-NL" sz="1600" dirty="0">
                <a:latin typeface="+mj-lt"/>
                <a:ea typeface="+mj-ea"/>
                <a:cs typeface="+mj-cs"/>
              </a:rPr>
              <a:t>(parkeerplaats)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FEE8348-21FE-42EE-865A-D1157CDBB5EC}"/>
              </a:ext>
            </a:extLst>
          </p:cNvPr>
          <p:cNvSpPr txBox="1"/>
          <p:nvPr/>
        </p:nvSpPr>
        <p:spPr>
          <a:xfrm>
            <a:off x="6544181" y="321823"/>
            <a:ext cx="3208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8310 panelen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Carport /boven auto’s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PCR / Endura zonneveld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Gereed </a:t>
            </a:r>
            <a:r>
              <a:rPr lang="nl-NL"/>
              <a:t>Q2 2019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0647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25431" y="0"/>
            <a:ext cx="5313888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60279"/>
            <a:ext cx="5573622" cy="27421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6236470" y="-454611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 rot="20676841">
            <a:off x="8816689" y="-569316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619118-3A22-4B77-848D-56D4680C8A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  <p:pic>
        <p:nvPicPr>
          <p:cNvPr id="12" name="Afbeelding 11" descr="Afbeelding met lucht, zonnecel, buiten, grond&#10;&#10;Beschrijving is gegenereerd met zeer hoge betrouwbaarheid">
            <a:extLst>
              <a:ext uri="{FF2B5EF4-FFF2-40B4-BE49-F238E27FC236}">
                <a16:creationId xmlns:a16="http://schemas.microsoft.com/office/drawing/2014/main" id="{2C523A58-E1F2-41DF-B742-6A8F898FB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05" y="-16541"/>
            <a:ext cx="4805715" cy="69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77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31580" y="0"/>
            <a:ext cx="5313888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60279"/>
            <a:ext cx="5573622" cy="27421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6296628" y="-370390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D734D6-C211-4281-9245-50400E40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4994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Onze partners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A88B1E-AB15-492F-9F81-601D832EB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4984"/>
            <a:ext cx="8596668" cy="4138136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Gemeente Harderwijk</a:t>
            </a:r>
          </a:p>
          <a:p>
            <a:r>
              <a:rPr lang="nl-NL" dirty="0">
                <a:solidFill>
                  <a:schemeClr val="tx1"/>
                </a:solidFill>
              </a:rPr>
              <a:t>CAI</a:t>
            </a:r>
          </a:p>
          <a:p>
            <a:r>
              <a:rPr lang="nl-NL" dirty="0">
                <a:solidFill>
                  <a:schemeClr val="tx1"/>
                </a:solidFill>
              </a:rPr>
              <a:t>Notariskantoor de Jonge</a:t>
            </a:r>
          </a:p>
          <a:p>
            <a:r>
              <a:rPr lang="nl-NL" dirty="0">
                <a:solidFill>
                  <a:schemeClr val="tx1"/>
                </a:solidFill>
              </a:rPr>
              <a:t>Rabobank Randmeren</a:t>
            </a:r>
          </a:p>
          <a:p>
            <a:r>
              <a:rPr lang="nl-NL" dirty="0">
                <a:solidFill>
                  <a:schemeClr val="tx1"/>
                </a:solidFill>
              </a:rPr>
              <a:t>Accountantskantoor De Jong &amp; Laan</a:t>
            </a:r>
          </a:p>
          <a:p>
            <a:r>
              <a:rPr lang="nl-NL" dirty="0">
                <a:solidFill>
                  <a:schemeClr val="tx1"/>
                </a:solidFill>
              </a:rPr>
              <a:t>Matrix, 2ICT</a:t>
            </a:r>
          </a:p>
          <a:p>
            <a:r>
              <a:rPr lang="nl-NL" dirty="0">
                <a:solidFill>
                  <a:schemeClr val="tx1"/>
                </a:solidFill>
              </a:rPr>
              <a:t>Merkmeester. LIV</a:t>
            </a:r>
          </a:p>
          <a:p>
            <a:r>
              <a:rPr lang="nl-NL" dirty="0" err="1">
                <a:solidFill>
                  <a:schemeClr val="tx1"/>
                </a:solidFill>
              </a:rPr>
              <a:t>Tomassen</a:t>
            </a:r>
            <a:r>
              <a:rPr lang="nl-NL" dirty="0">
                <a:solidFill>
                  <a:schemeClr val="tx1"/>
                </a:solidFill>
              </a:rPr>
              <a:t> reclame</a:t>
            </a:r>
          </a:p>
          <a:p>
            <a:r>
              <a:rPr lang="nl-NL" dirty="0">
                <a:solidFill>
                  <a:schemeClr val="tx1"/>
                </a:solidFill>
              </a:rPr>
              <a:t>Vrijwilligers …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20676841">
            <a:off x="8814929" y="-636675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D333C2-E1EB-4FB6-986F-6C1D7B13C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3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25431" y="0"/>
            <a:ext cx="5313888" cy="68580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 rot="20676841">
            <a:off x="8810530" y="-669245"/>
            <a:ext cx="3937448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60279"/>
            <a:ext cx="5573622" cy="274217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7006404" y="-370390"/>
            <a:ext cx="2033423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D3B90FF5-85F1-4D66-825C-9B0C7403D680}"/>
              </a:ext>
            </a:extLst>
          </p:cNvPr>
          <p:cNvSpPr txBox="1">
            <a:spLocks/>
          </p:cNvSpPr>
          <p:nvPr/>
        </p:nvSpPr>
        <p:spPr>
          <a:xfrm>
            <a:off x="159081" y="1344553"/>
            <a:ext cx="10000919" cy="4168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4000" dirty="0">
                <a:solidFill>
                  <a:srgbClr val="0070C0"/>
                </a:solidFill>
                <a:hlinkClick r:id="rId7"/>
              </a:rPr>
              <a:t>dus</a:t>
            </a:r>
          </a:p>
          <a:p>
            <a:pPr algn="ctr"/>
            <a:endParaRPr lang="nl-NL" sz="4000" b="1" dirty="0">
              <a:solidFill>
                <a:srgbClr val="0070C0"/>
              </a:solidFill>
              <a:hlinkClick r:id="rId7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hlinkClick r:id="rId7"/>
              </a:rPr>
              <a:t>www.ikdoemee.org/enstapover.nl</a:t>
            </a:r>
            <a:endParaRPr lang="nl-NL" sz="4000" b="1" dirty="0">
              <a:solidFill>
                <a:srgbClr val="0070C0"/>
              </a:solidFill>
            </a:endParaRPr>
          </a:p>
          <a:p>
            <a:pPr algn="ctr"/>
            <a:endParaRPr lang="nl-NL" sz="4000" b="1" dirty="0">
              <a:solidFill>
                <a:srgbClr val="0070C0"/>
              </a:solidFill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hlinkClick r:id="rId8"/>
              </a:rPr>
              <a:t>www.endura-harderwijk.nl/overstappen</a:t>
            </a:r>
            <a:endParaRPr lang="nl-NL" sz="4000" b="1" dirty="0">
              <a:solidFill>
                <a:srgbClr val="0070C0"/>
              </a:solidFill>
            </a:endParaRPr>
          </a:p>
          <a:p>
            <a:pPr algn="ctr"/>
            <a:endParaRPr lang="nl-NL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63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25431" y="0"/>
            <a:ext cx="5313888" cy="68580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 rot="20676841">
            <a:off x="8810530" y="-669245"/>
            <a:ext cx="3937448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60279"/>
            <a:ext cx="5573622" cy="274217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7006404" y="-370390"/>
            <a:ext cx="2033423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0E906A9-308C-4F4D-89F6-A4C3273524BB}"/>
              </a:ext>
            </a:extLst>
          </p:cNvPr>
          <p:cNvSpPr txBox="1"/>
          <p:nvPr/>
        </p:nvSpPr>
        <p:spPr>
          <a:xfrm>
            <a:off x="1544320" y="2050748"/>
            <a:ext cx="7599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Begroting 2018-2022</a:t>
            </a:r>
          </a:p>
        </p:txBody>
      </p:sp>
    </p:spTree>
    <p:extLst>
      <p:ext uri="{BB962C8B-B14F-4D97-AF65-F5344CB8AC3E}">
        <p14:creationId xmlns:p14="http://schemas.microsoft.com/office/powerpoint/2010/main" val="196568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25431" y="-2303"/>
            <a:ext cx="5313888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77375"/>
            <a:ext cx="5573622" cy="274217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6284085" y="-405832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 rot="20676841">
            <a:off x="8814929" y="-636675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D52829F-C0A4-4CF8-9042-4990719AF7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  <p:pic>
        <p:nvPicPr>
          <p:cNvPr id="10" name="Afbeelding 9" descr="Afbeelding met schermafbeelding, tekst&#10;&#10;Beschrijving is gegenereerd met hoge betrouwbaarheid">
            <a:extLst>
              <a:ext uri="{FF2B5EF4-FFF2-40B4-BE49-F238E27FC236}">
                <a16:creationId xmlns:a16="http://schemas.microsoft.com/office/drawing/2014/main" id="{58E1260A-83CD-4A39-AEFC-3CA10FACB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61" y="231494"/>
            <a:ext cx="6382891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79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25431" y="0"/>
            <a:ext cx="5313888" cy="68580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 rot="20676841">
            <a:off x="8810530" y="-669245"/>
            <a:ext cx="3937448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60279"/>
            <a:ext cx="5573622" cy="274217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7006404" y="-370390"/>
            <a:ext cx="2033423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3ADAB17-6FBE-4050-ADCC-9DA42FE556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69" y="111761"/>
            <a:ext cx="9619811" cy="66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43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817243" y="-10635562"/>
            <a:ext cx="13554801" cy="1749356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956" y="3892083"/>
            <a:ext cx="14172225" cy="69726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FACBC6-9D8D-43CE-A335-3F682A605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17242" y="1582993"/>
            <a:ext cx="13554801" cy="1095411"/>
          </a:xfrm>
        </p:spPr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Stand van Zaken Endura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FB13267-4CA1-4576-91C7-F06C2FEEF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9566" y="2900855"/>
            <a:ext cx="6341182" cy="768777"/>
          </a:xfrm>
        </p:spPr>
        <p:txBody>
          <a:bodyPr>
            <a:normAutofit/>
          </a:bodyPr>
          <a:lstStyle/>
          <a:p>
            <a:pPr algn="ctr"/>
            <a:r>
              <a:rPr lang="nl-NL" sz="1400" dirty="0">
                <a:solidFill>
                  <a:schemeClr val="bg1"/>
                </a:solidFill>
              </a:rPr>
              <a:t>6-12-2016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596" y="5687711"/>
            <a:ext cx="2117005" cy="9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43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25431" y="0"/>
            <a:ext cx="5313888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60279"/>
            <a:ext cx="5573622" cy="27421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6296628" y="-370390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D734D6-C211-4281-9245-50400E40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4994"/>
          </a:xfrm>
        </p:spPr>
        <p:txBody>
          <a:bodyPr>
            <a:normAutofit/>
          </a:bodyPr>
          <a:lstStyle/>
          <a:p>
            <a:r>
              <a:rPr lang="nl-NL" dirty="0"/>
              <a:t>ENDURA levert gas &amp; licht</a:t>
            </a: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A88B1E-AB15-492F-9F81-601D832EB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3115258"/>
          </a:xfrm>
        </p:spPr>
        <p:txBody>
          <a:bodyPr>
            <a:normAutofit fontScale="85000" lnSpcReduction="10000"/>
          </a:bodyPr>
          <a:lstStyle/>
          <a:p>
            <a:r>
              <a:rPr lang="nl-NL" sz="2800" dirty="0">
                <a:solidFill>
                  <a:schemeClr val="accent2">
                    <a:lumMod val="75000"/>
                  </a:schemeClr>
                </a:solidFill>
              </a:rPr>
              <a:t>OM-Nieuwe Energie</a:t>
            </a:r>
          </a:p>
          <a:p>
            <a:r>
              <a:rPr lang="nl-NL" sz="2800" dirty="0">
                <a:solidFill>
                  <a:schemeClr val="accent2">
                    <a:lumMod val="75000"/>
                  </a:schemeClr>
                </a:solidFill>
              </a:rPr>
              <a:t>100 % groen, opgewekt met Hollandse wind en zon;</a:t>
            </a:r>
          </a:p>
          <a:p>
            <a:r>
              <a:rPr lang="nl-NL" sz="2800" dirty="0">
                <a:solidFill>
                  <a:schemeClr val="accent2">
                    <a:lumMod val="75000"/>
                  </a:schemeClr>
                </a:solidFill>
              </a:rPr>
              <a:t>Opgewekt in de eigen buurt</a:t>
            </a:r>
          </a:p>
          <a:p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</a:rPr>
              <a:t>OM-stroom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</a:rPr>
              <a:t> komt van coöperaties, is een coöperatie, winst terug naar jou en winst voor je (onze) omgeving.</a:t>
            </a:r>
          </a:p>
          <a:p>
            <a:r>
              <a:rPr lang="nl-NL" sz="2800" dirty="0">
                <a:solidFill>
                  <a:schemeClr val="accent2">
                    <a:lumMod val="75000"/>
                  </a:schemeClr>
                </a:solidFill>
              </a:rPr>
              <a:t>Levering vanaf 1 november 2017</a:t>
            </a:r>
          </a:p>
          <a:p>
            <a:r>
              <a:rPr lang="nl-NL" sz="2800" dirty="0">
                <a:solidFill>
                  <a:schemeClr val="accent2">
                    <a:lumMod val="75000"/>
                  </a:schemeClr>
                </a:solidFill>
              </a:rPr>
              <a:t>Site 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hlinkClick r:id="rId4"/>
              </a:rPr>
              <a:t>www.ikdoemee.org/enikstapover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</a:rPr>
              <a:t>  per 5-12-17</a:t>
            </a:r>
          </a:p>
          <a:p>
            <a:endParaRPr lang="nl-NL" sz="28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20676841">
            <a:off x="8814929" y="-636675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A9CD3D2-57EB-46F2-A3FF-4835C13AB9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2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25431" y="-2303"/>
            <a:ext cx="5313888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77375"/>
            <a:ext cx="5573622" cy="274217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6284085" y="-405832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 rot="20676841">
            <a:off x="8814929" y="-636675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D52829F-C0A4-4CF8-9042-4990719AF7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88DFD19C-62AF-4909-AC63-922F356F6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1" y="2262861"/>
            <a:ext cx="9913773" cy="22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70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25431" y="-2303"/>
            <a:ext cx="5313888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45798"/>
            <a:ext cx="5573622" cy="274217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6197037" y="-394728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 rot="20676841">
            <a:off x="8814929" y="-636675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D52829F-C0A4-4CF8-9042-4990719AF7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  <p:pic>
        <p:nvPicPr>
          <p:cNvPr id="4" name="Afbeelding 3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419757AA-3894-4A9B-9B9A-6A4090A4D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90" y="1489589"/>
            <a:ext cx="6058211" cy="471194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43F3223-CA5F-47E0-9D5B-DFE1506DFC7C}"/>
              </a:ext>
            </a:extLst>
          </p:cNvPr>
          <p:cNvSpPr txBox="1"/>
          <p:nvPr/>
        </p:nvSpPr>
        <p:spPr>
          <a:xfrm>
            <a:off x="1999782" y="835423"/>
            <a:ext cx="3408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Tarieven december 2017</a:t>
            </a:r>
          </a:p>
        </p:txBody>
      </p:sp>
    </p:spTree>
    <p:extLst>
      <p:ext uri="{BB962C8B-B14F-4D97-AF65-F5344CB8AC3E}">
        <p14:creationId xmlns:p14="http://schemas.microsoft.com/office/powerpoint/2010/main" val="271854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25431" y="-2303"/>
            <a:ext cx="5313888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45798"/>
            <a:ext cx="5573622" cy="274217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6207383" y="-436838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 rot="20676841">
            <a:off x="8814929" y="-636675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030" y="228600"/>
            <a:ext cx="2117005" cy="91804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D52829F-C0A4-4CF8-9042-4990719AF7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  <p:pic>
        <p:nvPicPr>
          <p:cNvPr id="3" name="Afbeelding 2" descr="Afbeelding met tekst&#10;&#10;Beschrijving is gegenereerd met hoge betrouwbaarheid">
            <a:extLst>
              <a:ext uri="{FF2B5EF4-FFF2-40B4-BE49-F238E27FC236}">
                <a16:creationId xmlns:a16="http://schemas.microsoft.com/office/drawing/2014/main" id="{BDD43F8C-411A-4DB2-83EA-B34FD0453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65" y="635917"/>
            <a:ext cx="9572742" cy="49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1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25431" y="0"/>
            <a:ext cx="5313888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60279"/>
            <a:ext cx="5573622" cy="27421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6296628" y="-370390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D734D6-C211-4281-9245-50400E40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52" y="549559"/>
            <a:ext cx="8596668" cy="794994"/>
          </a:xfrm>
        </p:spPr>
        <p:txBody>
          <a:bodyPr/>
          <a:lstStyle/>
          <a:p>
            <a:r>
              <a:rPr lang="nl-NL" dirty="0"/>
              <a:t>ENDURA Nieuwe Energie </a:t>
            </a:r>
            <a:r>
              <a:rPr lang="nl-NL" sz="2400" dirty="0"/>
              <a:t>(</a:t>
            </a:r>
            <a:r>
              <a:rPr lang="nl-NL" sz="3200" dirty="0"/>
              <a:t>OM</a:t>
            </a:r>
            <a:r>
              <a:rPr lang="nl-NL" sz="2400" dirty="0"/>
              <a:t>) …</a:t>
            </a:r>
          </a:p>
        </p:txBody>
      </p:sp>
      <p:sp>
        <p:nvSpPr>
          <p:cNvPr id="5" name="Rechthoek 4"/>
          <p:cNvSpPr/>
          <p:nvPr/>
        </p:nvSpPr>
        <p:spPr>
          <a:xfrm rot="20676841">
            <a:off x="8826695" y="-466824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4" y="197912"/>
            <a:ext cx="2117005" cy="91804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DEA61F-FE3D-4043-A89C-8005733B0B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  <p:sp>
        <p:nvSpPr>
          <p:cNvPr id="12" name="Is gelijk aan 11">
            <a:extLst>
              <a:ext uri="{FF2B5EF4-FFF2-40B4-BE49-F238E27FC236}">
                <a16:creationId xmlns:a16="http://schemas.microsoft.com/office/drawing/2014/main" id="{564BE6BD-2D1A-49EF-A417-752EB1494454}"/>
              </a:ext>
            </a:extLst>
          </p:cNvPr>
          <p:cNvSpPr/>
          <p:nvPr/>
        </p:nvSpPr>
        <p:spPr>
          <a:xfrm>
            <a:off x="5963099" y="380468"/>
            <a:ext cx="749300" cy="33818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C627276-5D06-44DF-B98E-9B611010041B}"/>
              </a:ext>
            </a:extLst>
          </p:cNvPr>
          <p:cNvSpPr txBox="1"/>
          <p:nvPr/>
        </p:nvSpPr>
        <p:spPr>
          <a:xfrm>
            <a:off x="365760" y="5689600"/>
            <a:ext cx="963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hlinkClick r:id="rId6"/>
              </a:rPr>
              <a:t>www.ikdoemee.org/enstapover</a:t>
            </a:r>
            <a:endParaRPr lang="nl-NL" sz="3600" dirty="0"/>
          </a:p>
          <a:p>
            <a:endParaRPr lang="nl-NL" sz="2400" dirty="0"/>
          </a:p>
        </p:txBody>
      </p:sp>
      <p:pic>
        <p:nvPicPr>
          <p:cNvPr id="13" name="Afbeelding 12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AD002C58-6130-4E31-9C67-2F85C49C9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1" y="1469508"/>
            <a:ext cx="9939275" cy="437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41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25431" y="0"/>
            <a:ext cx="5313888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851" y="2760279"/>
            <a:ext cx="5573622" cy="274217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6296628" y="-370390"/>
            <a:ext cx="2743200" cy="748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BED108-6DF9-4628-88A5-A044C6C44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566"/>
          </a:xfrm>
        </p:spPr>
        <p:txBody>
          <a:bodyPr/>
          <a:lstStyle/>
          <a:p>
            <a:r>
              <a:rPr lang="nl-NL" dirty="0"/>
              <a:t>Politiek	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B1BC0E-C5FA-417A-BD79-27C3609B4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50747"/>
            <a:ext cx="8596668" cy="3598213"/>
          </a:xfrm>
        </p:spPr>
        <p:txBody>
          <a:bodyPr>
            <a:normAutofit/>
          </a:bodyPr>
          <a:lstStyle/>
          <a:p>
            <a:r>
              <a:rPr lang="nl-NL" dirty="0"/>
              <a:t>10-puntenplan</a:t>
            </a:r>
          </a:p>
          <a:p>
            <a:endParaRPr lang="nl-NL" dirty="0"/>
          </a:p>
          <a:p>
            <a:r>
              <a:rPr lang="nl-NL" dirty="0"/>
              <a:t>Met alle politieke partijen gesproken over het thema duurzaamheid in het verkiezingsprogramma 2018-2022 </a:t>
            </a:r>
          </a:p>
          <a:p>
            <a:endParaRPr lang="nl-NL" dirty="0"/>
          </a:p>
          <a:p>
            <a:r>
              <a:rPr lang="nl-NL" dirty="0"/>
              <a:t>Wethouders gesproken over voortgang subsidie van de Gemeente Harderwijk</a:t>
            </a:r>
          </a:p>
          <a:p>
            <a:endParaRPr lang="nl-NL" dirty="0"/>
          </a:p>
          <a:p>
            <a:r>
              <a:rPr lang="nl-NL" dirty="0"/>
              <a:t>….. en afschaffing leges en OZB voor energie-opwekprojecten</a:t>
            </a:r>
          </a:p>
          <a:p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20676841">
            <a:off x="8814929" y="-636675"/>
            <a:ext cx="3691929" cy="223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E577F2-143B-4B27-A1B2-B112EA4A6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5" y="231494"/>
            <a:ext cx="2117005" cy="9180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6FFF25E-DDD2-4593-AD50-E4EA89E157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54" y="4359964"/>
            <a:ext cx="1253665" cy="22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4247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Aangepast 1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004872"/>
      </a:accent1>
      <a:accent2>
        <a:srgbClr val="07B8BA"/>
      </a:accent2>
      <a:accent3>
        <a:srgbClr val="00BEE6"/>
      </a:accent3>
      <a:accent4>
        <a:srgbClr val="1BA6A5"/>
      </a:accent4>
      <a:accent5>
        <a:srgbClr val="C40073"/>
      </a:accent5>
      <a:accent6>
        <a:srgbClr val="008391"/>
      </a:accent6>
      <a:hlink>
        <a:srgbClr val="9F0B67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angepast 1">
    <a:dk1>
      <a:srgbClr val="000000"/>
    </a:dk1>
    <a:lt1>
      <a:srgbClr val="FFFFFF"/>
    </a:lt1>
    <a:dk2>
      <a:srgbClr val="2C3C43"/>
    </a:dk2>
    <a:lt2>
      <a:srgbClr val="EBEBEB"/>
    </a:lt2>
    <a:accent1>
      <a:srgbClr val="004872"/>
    </a:accent1>
    <a:accent2>
      <a:srgbClr val="07B8BA"/>
    </a:accent2>
    <a:accent3>
      <a:srgbClr val="00BEE6"/>
    </a:accent3>
    <a:accent4>
      <a:srgbClr val="1BA6A5"/>
    </a:accent4>
    <a:accent5>
      <a:srgbClr val="C40073"/>
    </a:accent5>
    <a:accent6>
      <a:srgbClr val="008391"/>
    </a:accent6>
    <a:hlink>
      <a:srgbClr val="9F0B67"/>
    </a:hlink>
    <a:folHlink>
      <a:srgbClr val="919191"/>
    </a:folHlink>
  </a:clrScheme>
</a:themeOverride>
</file>

<file path=ppt/theme/themeOverride2.xml><?xml version="1.0" encoding="utf-8"?>
<a:themeOverride xmlns:a="http://schemas.openxmlformats.org/drawingml/2006/main">
  <a:clrScheme name="Aangepast 1">
    <a:dk1>
      <a:srgbClr val="000000"/>
    </a:dk1>
    <a:lt1>
      <a:srgbClr val="FFFFFF"/>
    </a:lt1>
    <a:dk2>
      <a:srgbClr val="2C3C43"/>
    </a:dk2>
    <a:lt2>
      <a:srgbClr val="EBEBEB"/>
    </a:lt2>
    <a:accent1>
      <a:srgbClr val="004872"/>
    </a:accent1>
    <a:accent2>
      <a:srgbClr val="07B8BA"/>
    </a:accent2>
    <a:accent3>
      <a:srgbClr val="00BEE6"/>
    </a:accent3>
    <a:accent4>
      <a:srgbClr val="1BA6A5"/>
    </a:accent4>
    <a:accent5>
      <a:srgbClr val="C40073"/>
    </a:accent5>
    <a:accent6>
      <a:srgbClr val="008391"/>
    </a:accent6>
    <a:hlink>
      <a:srgbClr val="9F0B67"/>
    </a:hlink>
    <a:folHlink>
      <a:srgbClr val="919191"/>
    </a:folHlink>
  </a:clrScheme>
</a:themeOverride>
</file>

<file path=ppt/theme/themeOverride3.xml><?xml version="1.0" encoding="utf-8"?>
<a:themeOverride xmlns:a="http://schemas.openxmlformats.org/drawingml/2006/main">
  <a:clrScheme name="Aangepast 1">
    <a:dk1>
      <a:srgbClr val="000000"/>
    </a:dk1>
    <a:lt1>
      <a:srgbClr val="FFFFFF"/>
    </a:lt1>
    <a:dk2>
      <a:srgbClr val="2C3C43"/>
    </a:dk2>
    <a:lt2>
      <a:srgbClr val="EBEBEB"/>
    </a:lt2>
    <a:accent1>
      <a:srgbClr val="004872"/>
    </a:accent1>
    <a:accent2>
      <a:srgbClr val="07B8BA"/>
    </a:accent2>
    <a:accent3>
      <a:srgbClr val="00BEE6"/>
    </a:accent3>
    <a:accent4>
      <a:srgbClr val="1BA6A5"/>
    </a:accent4>
    <a:accent5>
      <a:srgbClr val="C40073"/>
    </a:accent5>
    <a:accent6>
      <a:srgbClr val="008391"/>
    </a:accent6>
    <a:hlink>
      <a:srgbClr val="9F0B67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2669</TotalTime>
  <Words>250</Words>
  <Application>Microsoft Office PowerPoint</Application>
  <PresentationFormat>Breedbeeld</PresentationFormat>
  <Paragraphs>80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 3</vt:lpstr>
      <vt:lpstr>Facet</vt:lpstr>
      <vt:lpstr>PowerPoint-presentatie</vt:lpstr>
      <vt:lpstr>PowerPoint-presentatie</vt:lpstr>
      <vt:lpstr>Stand van Zaken Endura</vt:lpstr>
      <vt:lpstr>ENDURA levert gas &amp; licht</vt:lpstr>
      <vt:lpstr>PowerPoint-presentatie</vt:lpstr>
      <vt:lpstr>PowerPoint-presentatie</vt:lpstr>
      <vt:lpstr>PowerPoint-presentatie</vt:lpstr>
      <vt:lpstr>ENDURA Nieuwe Energie (OM) …</vt:lpstr>
      <vt:lpstr>Politiek  </vt:lpstr>
      <vt:lpstr>Werkgroepen</vt:lpstr>
      <vt:lpstr>Werkplan 2018</vt:lpstr>
      <vt:lpstr>PowerPoint-presentatie</vt:lpstr>
      <vt:lpstr>PowerPoint-presentatie</vt:lpstr>
      <vt:lpstr>Manege Rantrime</vt:lpstr>
      <vt:lpstr>PowerPoint-presentatie</vt:lpstr>
      <vt:lpstr>PowerPoint-presentatie</vt:lpstr>
      <vt:lpstr>Onze partners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Zonnedak Rantrime</dc:title>
  <dc:creator>Wim Sederel</dc:creator>
  <cp:lastModifiedBy>Wim Sederel</cp:lastModifiedBy>
  <cp:revision>98</cp:revision>
  <dcterms:created xsi:type="dcterms:W3CDTF">2017-08-16T10:58:43Z</dcterms:created>
  <dcterms:modified xsi:type="dcterms:W3CDTF">2017-12-10T14:10:37Z</dcterms:modified>
</cp:coreProperties>
</file>