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28"/>
  </p:notesMasterIdLst>
  <p:handoutMasterIdLst>
    <p:handoutMasterId r:id="rId29"/>
  </p:handoutMasterIdLst>
  <p:sldIdLst>
    <p:sldId id="265" r:id="rId5"/>
    <p:sldId id="292" r:id="rId6"/>
    <p:sldId id="266" r:id="rId7"/>
    <p:sldId id="267" r:id="rId8"/>
    <p:sldId id="268" r:id="rId9"/>
    <p:sldId id="270" r:id="rId10"/>
    <p:sldId id="308" r:id="rId11"/>
    <p:sldId id="301" r:id="rId12"/>
    <p:sldId id="302" r:id="rId13"/>
    <p:sldId id="294" r:id="rId14"/>
    <p:sldId id="289" r:id="rId15"/>
    <p:sldId id="303" r:id="rId16"/>
    <p:sldId id="288" r:id="rId17"/>
    <p:sldId id="296" r:id="rId18"/>
    <p:sldId id="299" r:id="rId19"/>
    <p:sldId id="309" r:id="rId20"/>
    <p:sldId id="295" r:id="rId21"/>
    <p:sldId id="307" r:id="rId22"/>
    <p:sldId id="300" r:id="rId23"/>
    <p:sldId id="305" r:id="rId24"/>
    <p:sldId id="304" r:id="rId25"/>
    <p:sldId id="306" r:id="rId26"/>
    <p:sldId id="310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682" autoAdjust="0"/>
  </p:normalViewPr>
  <p:slideViewPr>
    <p:cSldViewPr snapToObjects="1">
      <p:cViewPr varScale="1">
        <p:scale>
          <a:sx n="64" d="100"/>
          <a:sy n="64" d="100"/>
        </p:scale>
        <p:origin x="13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FA4B-77C2-481A-ABD0-DB23CAD51848}" type="datetime8">
              <a:rPr lang="nl-NL" smtClean="0"/>
              <a:t>23-5-2018 10:51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21D8-2BA0-4B3C-980A-4A3FF683EAE5}" type="datetime8">
              <a:rPr lang="nl-NL" smtClean="0"/>
              <a:t>23-5-2018 10:51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http://embezon.nl/studio/#grafiek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23-5-2018 10:51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14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 userDrawn="1"/>
        </p:nvGrpSpPr>
        <p:grpSpPr>
          <a:xfrm>
            <a:off x="534409" y="1199849"/>
            <a:ext cx="6071591" cy="2786400"/>
            <a:chOff x="535677" y="1068908"/>
            <a:chExt cx="6071591" cy="2786400"/>
          </a:xfrm>
        </p:grpSpPr>
        <p:sp>
          <p:nvSpPr>
            <p:cNvPr id="31" name="Afgeronde rechthoek 16"/>
            <p:cNvSpPr/>
            <p:nvPr userDrawn="1"/>
          </p:nvSpPr>
          <p:spPr bwMode="black">
            <a:xfrm>
              <a:off x="536400" y="3105696"/>
              <a:ext cx="6070868" cy="749612"/>
            </a:xfrm>
            <a:custGeom>
              <a:avLst/>
              <a:gdLst>
                <a:gd name="connsiteX0" fmla="*/ 0 w 6069600"/>
                <a:gd name="connsiteY0" fmla="*/ 124938 h 749612"/>
                <a:gd name="connsiteX1" fmla="*/ 124938 w 6069600"/>
                <a:gd name="connsiteY1" fmla="*/ 0 h 749612"/>
                <a:gd name="connsiteX2" fmla="*/ 5944662 w 6069600"/>
                <a:gd name="connsiteY2" fmla="*/ 0 h 749612"/>
                <a:gd name="connsiteX3" fmla="*/ 6069600 w 6069600"/>
                <a:gd name="connsiteY3" fmla="*/ 124938 h 749612"/>
                <a:gd name="connsiteX4" fmla="*/ 6069600 w 6069600"/>
                <a:gd name="connsiteY4" fmla="*/ 624674 h 749612"/>
                <a:gd name="connsiteX5" fmla="*/ 5944662 w 6069600"/>
                <a:gd name="connsiteY5" fmla="*/ 749612 h 749612"/>
                <a:gd name="connsiteX6" fmla="*/ 124938 w 6069600"/>
                <a:gd name="connsiteY6" fmla="*/ 749612 h 749612"/>
                <a:gd name="connsiteX7" fmla="*/ 0 w 6069600"/>
                <a:gd name="connsiteY7" fmla="*/ 624674 h 749612"/>
                <a:gd name="connsiteX8" fmla="*/ 0 w 6069600"/>
                <a:gd name="connsiteY8" fmla="*/ 124938 h 749612"/>
                <a:gd name="connsiteX0" fmla="*/ 0 w 6069600"/>
                <a:gd name="connsiteY0" fmla="*/ 624674 h 749612"/>
                <a:gd name="connsiteX1" fmla="*/ 124938 w 6069600"/>
                <a:gd name="connsiteY1" fmla="*/ 0 h 749612"/>
                <a:gd name="connsiteX2" fmla="*/ 5944662 w 6069600"/>
                <a:gd name="connsiteY2" fmla="*/ 0 h 749612"/>
                <a:gd name="connsiteX3" fmla="*/ 6069600 w 6069600"/>
                <a:gd name="connsiteY3" fmla="*/ 124938 h 749612"/>
                <a:gd name="connsiteX4" fmla="*/ 6069600 w 6069600"/>
                <a:gd name="connsiteY4" fmla="*/ 624674 h 749612"/>
                <a:gd name="connsiteX5" fmla="*/ 5944662 w 6069600"/>
                <a:gd name="connsiteY5" fmla="*/ 749612 h 749612"/>
                <a:gd name="connsiteX6" fmla="*/ 124938 w 6069600"/>
                <a:gd name="connsiteY6" fmla="*/ 749612 h 749612"/>
                <a:gd name="connsiteX7" fmla="*/ 0 w 6069600"/>
                <a:gd name="connsiteY7" fmla="*/ 624674 h 749612"/>
                <a:gd name="connsiteX0" fmla="*/ 1268 w 6070868"/>
                <a:gd name="connsiteY0" fmla="*/ 624674 h 749612"/>
                <a:gd name="connsiteX1" fmla="*/ 0 w 6070868"/>
                <a:gd name="connsiteY1" fmla="*/ 0 h 749612"/>
                <a:gd name="connsiteX2" fmla="*/ 5945930 w 6070868"/>
                <a:gd name="connsiteY2" fmla="*/ 0 h 749612"/>
                <a:gd name="connsiteX3" fmla="*/ 6070868 w 6070868"/>
                <a:gd name="connsiteY3" fmla="*/ 124938 h 749612"/>
                <a:gd name="connsiteX4" fmla="*/ 6070868 w 6070868"/>
                <a:gd name="connsiteY4" fmla="*/ 624674 h 749612"/>
                <a:gd name="connsiteX5" fmla="*/ 5945930 w 6070868"/>
                <a:gd name="connsiteY5" fmla="*/ 749612 h 749612"/>
                <a:gd name="connsiteX6" fmla="*/ 126206 w 6070868"/>
                <a:gd name="connsiteY6" fmla="*/ 749612 h 749612"/>
                <a:gd name="connsiteX7" fmla="*/ 1268 w 6070868"/>
                <a:gd name="connsiteY7" fmla="*/ 624674 h 74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0868" h="749612">
                  <a:moveTo>
                    <a:pt x="1268" y="624674"/>
                  </a:moveTo>
                  <a:cubicBezTo>
                    <a:pt x="845" y="416449"/>
                    <a:pt x="423" y="208225"/>
                    <a:pt x="0" y="0"/>
                  </a:cubicBezTo>
                  <a:lnTo>
                    <a:pt x="5945930" y="0"/>
                  </a:lnTo>
                  <a:cubicBezTo>
                    <a:pt x="6014931" y="0"/>
                    <a:pt x="6070868" y="55937"/>
                    <a:pt x="6070868" y="124938"/>
                  </a:cubicBezTo>
                  <a:lnTo>
                    <a:pt x="6070868" y="624674"/>
                  </a:lnTo>
                  <a:cubicBezTo>
                    <a:pt x="6070868" y="693675"/>
                    <a:pt x="6014931" y="749612"/>
                    <a:pt x="5945930" y="749612"/>
                  </a:cubicBezTo>
                  <a:lnTo>
                    <a:pt x="126206" y="749612"/>
                  </a:lnTo>
                  <a:cubicBezTo>
                    <a:pt x="57205" y="749612"/>
                    <a:pt x="1268" y="693675"/>
                    <a:pt x="1268" y="624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nl-NL" b="1" i="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29" name="Rechthoek 28"/>
            <p:cNvSpPr/>
            <p:nvPr userDrawn="1"/>
          </p:nvSpPr>
          <p:spPr bwMode="black">
            <a:xfrm>
              <a:off x="536400" y="1693185"/>
              <a:ext cx="6069600" cy="19158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nl-NL" b="1" i="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17" name="Afgeronde rechthoek 16"/>
            <p:cNvSpPr/>
            <p:nvPr userDrawn="1"/>
          </p:nvSpPr>
          <p:spPr bwMode="black">
            <a:xfrm>
              <a:off x="535677" y="1068908"/>
              <a:ext cx="6070868" cy="749612"/>
            </a:xfrm>
            <a:custGeom>
              <a:avLst/>
              <a:gdLst>
                <a:gd name="connsiteX0" fmla="*/ 0 w 6069600"/>
                <a:gd name="connsiteY0" fmla="*/ 124938 h 749612"/>
                <a:gd name="connsiteX1" fmla="*/ 124938 w 6069600"/>
                <a:gd name="connsiteY1" fmla="*/ 0 h 749612"/>
                <a:gd name="connsiteX2" fmla="*/ 5944662 w 6069600"/>
                <a:gd name="connsiteY2" fmla="*/ 0 h 749612"/>
                <a:gd name="connsiteX3" fmla="*/ 6069600 w 6069600"/>
                <a:gd name="connsiteY3" fmla="*/ 124938 h 749612"/>
                <a:gd name="connsiteX4" fmla="*/ 6069600 w 6069600"/>
                <a:gd name="connsiteY4" fmla="*/ 624674 h 749612"/>
                <a:gd name="connsiteX5" fmla="*/ 5944662 w 6069600"/>
                <a:gd name="connsiteY5" fmla="*/ 749612 h 749612"/>
                <a:gd name="connsiteX6" fmla="*/ 124938 w 6069600"/>
                <a:gd name="connsiteY6" fmla="*/ 749612 h 749612"/>
                <a:gd name="connsiteX7" fmla="*/ 0 w 6069600"/>
                <a:gd name="connsiteY7" fmla="*/ 624674 h 749612"/>
                <a:gd name="connsiteX8" fmla="*/ 0 w 6069600"/>
                <a:gd name="connsiteY8" fmla="*/ 124938 h 749612"/>
                <a:gd name="connsiteX0" fmla="*/ 0 w 6069600"/>
                <a:gd name="connsiteY0" fmla="*/ 624674 h 749612"/>
                <a:gd name="connsiteX1" fmla="*/ 124938 w 6069600"/>
                <a:gd name="connsiteY1" fmla="*/ 0 h 749612"/>
                <a:gd name="connsiteX2" fmla="*/ 5944662 w 6069600"/>
                <a:gd name="connsiteY2" fmla="*/ 0 h 749612"/>
                <a:gd name="connsiteX3" fmla="*/ 6069600 w 6069600"/>
                <a:gd name="connsiteY3" fmla="*/ 124938 h 749612"/>
                <a:gd name="connsiteX4" fmla="*/ 6069600 w 6069600"/>
                <a:gd name="connsiteY4" fmla="*/ 624674 h 749612"/>
                <a:gd name="connsiteX5" fmla="*/ 5944662 w 6069600"/>
                <a:gd name="connsiteY5" fmla="*/ 749612 h 749612"/>
                <a:gd name="connsiteX6" fmla="*/ 124938 w 6069600"/>
                <a:gd name="connsiteY6" fmla="*/ 749612 h 749612"/>
                <a:gd name="connsiteX7" fmla="*/ 0 w 6069600"/>
                <a:gd name="connsiteY7" fmla="*/ 624674 h 749612"/>
                <a:gd name="connsiteX0" fmla="*/ 1268 w 6070868"/>
                <a:gd name="connsiteY0" fmla="*/ 624674 h 749612"/>
                <a:gd name="connsiteX1" fmla="*/ 0 w 6070868"/>
                <a:gd name="connsiteY1" fmla="*/ 0 h 749612"/>
                <a:gd name="connsiteX2" fmla="*/ 5945930 w 6070868"/>
                <a:gd name="connsiteY2" fmla="*/ 0 h 749612"/>
                <a:gd name="connsiteX3" fmla="*/ 6070868 w 6070868"/>
                <a:gd name="connsiteY3" fmla="*/ 124938 h 749612"/>
                <a:gd name="connsiteX4" fmla="*/ 6070868 w 6070868"/>
                <a:gd name="connsiteY4" fmla="*/ 624674 h 749612"/>
                <a:gd name="connsiteX5" fmla="*/ 5945930 w 6070868"/>
                <a:gd name="connsiteY5" fmla="*/ 749612 h 749612"/>
                <a:gd name="connsiteX6" fmla="*/ 126206 w 6070868"/>
                <a:gd name="connsiteY6" fmla="*/ 749612 h 749612"/>
                <a:gd name="connsiteX7" fmla="*/ 1268 w 6070868"/>
                <a:gd name="connsiteY7" fmla="*/ 624674 h 74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0868" h="749612">
                  <a:moveTo>
                    <a:pt x="1268" y="624674"/>
                  </a:moveTo>
                  <a:cubicBezTo>
                    <a:pt x="845" y="416449"/>
                    <a:pt x="423" y="208225"/>
                    <a:pt x="0" y="0"/>
                  </a:cubicBezTo>
                  <a:lnTo>
                    <a:pt x="5945930" y="0"/>
                  </a:lnTo>
                  <a:cubicBezTo>
                    <a:pt x="6014931" y="0"/>
                    <a:pt x="6070868" y="55937"/>
                    <a:pt x="6070868" y="124938"/>
                  </a:cubicBezTo>
                  <a:lnTo>
                    <a:pt x="6070868" y="624674"/>
                  </a:lnTo>
                  <a:cubicBezTo>
                    <a:pt x="6070868" y="693675"/>
                    <a:pt x="6014931" y="749612"/>
                    <a:pt x="5945930" y="749612"/>
                  </a:cubicBezTo>
                  <a:lnTo>
                    <a:pt x="126206" y="749612"/>
                  </a:lnTo>
                  <a:cubicBezTo>
                    <a:pt x="57205" y="749612"/>
                    <a:pt x="1268" y="693675"/>
                    <a:pt x="1268" y="624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nl-NL" b="1" i="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endParaRPr>
            </a:p>
          </p:txBody>
        </p:sp>
      </p:grp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black">
          <a:xfrm>
            <a:off x="1069200" y="4162097"/>
            <a:ext cx="5400000" cy="177800"/>
          </a:xfrm>
        </p:spPr>
        <p:txBody>
          <a:bodyPr/>
          <a:lstStyle>
            <a:lvl1pPr algn="l">
              <a:defRPr sz="1400" b="0" i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Datum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hidden">
          <a:xfrm>
            <a:off x="1051200" y="6332400"/>
            <a:ext cx="5400000" cy="177800"/>
          </a:xfrm>
        </p:spPr>
        <p:txBody>
          <a:bodyPr/>
          <a:lstStyle>
            <a:lvl1pPr algn="l">
              <a:defRPr sz="14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69200" y="3206943"/>
            <a:ext cx="540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buNone/>
              <a:defRPr sz="2100" b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4" hasCustomPrompt="1"/>
          </p:nvPr>
        </p:nvSpPr>
        <p:spPr>
          <a:xfrm>
            <a:off x="1069200" y="4515745"/>
            <a:ext cx="5400000" cy="176400"/>
          </a:xfrm>
        </p:spPr>
        <p:txBody>
          <a:bodyPr wrap="none"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/>
            </a:lvl2pPr>
            <a:lvl3pPr>
              <a:lnSpc>
                <a:spcPct val="110000"/>
              </a:lnSpc>
              <a:spcAft>
                <a:spcPts val="1000"/>
              </a:spcAft>
              <a:defRPr/>
            </a:lvl3pPr>
            <a:lvl4pPr>
              <a:lnSpc>
                <a:spcPct val="110000"/>
              </a:lnSpc>
              <a:spcAft>
                <a:spcPts val="1000"/>
              </a:spcAft>
              <a:defRPr/>
            </a:lvl4pPr>
            <a:lvl5pPr>
              <a:lnSpc>
                <a:spcPct val="11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nl-NL" dirty="0"/>
              <a:t>Auteur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5" hasCustomPrompt="1"/>
          </p:nvPr>
        </p:nvSpPr>
        <p:spPr>
          <a:xfrm>
            <a:off x="1069200" y="4866042"/>
            <a:ext cx="5400000" cy="176400"/>
          </a:xfrm>
        </p:spPr>
        <p:txBody>
          <a:bodyPr wrap="none"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/>
            </a:lvl2pPr>
            <a:lvl3pPr>
              <a:lnSpc>
                <a:spcPct val="110000"/>
              </a:lnSpc>
              <a:spcAft>
                <a:spcPts val="1000"/>
              </a:spcAft>
              <a:defRPr/>
            </a:lvl3pPr>
            <a:lvl4pPr>
              <a:lnSpc>
                <a:spcPct val="110000"/>
              </a:lnSpc>
              <a:spcAft>
                <a:spcPts val="1000"/>
              </a:spcAft>
              <a:defRPr/>
            </a:lvl4pPr>
            <a:lvl5pPr>
              <a:lnSpc>
                <a:spcPct val="11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6" hasCustomPrompt="1"/>
          </p:nvPr>
        </p:nvSpPr>
        <p:spPr bwMode="white">
          <a:xfrm>
            <a:off x="1051200" y="1468800"/>
            <a:ext cx="5400000" cy="1368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5400">
                <a:solidFill>
                  <a:schemeClr val="bg1"/>
                </a:solidFill>
              </a:defRPr>
            </a:lvl1pPr>
            <a:lvl2pPr marL="174625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2pPr>
            <a:lvl3pPr marL="363538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3pPr>
            <a:lvl4pPr marL="538163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4pPr>
            <a:lvl5pPr marL="712787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85" y="495741"/>
            <a:ext cx="4060236" cy="4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black">
          <a:xfrm>
            <a:off x="1069200" y="2876400"/>
            <a:ext cx="4680000" cy="177800"/>
          </a:xfrm>
        </p:spPr>
        <p:txBody>
          <a:bodyPr/>
          <a:lstStyle>
            <a:lvl1pPr algn="l">
              <a:defRPr sz="1400" b="0" i="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Datum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black">
          <a:xfrm>
            <a:off x="1069200" y="3128400"/>
            <a:ext cx="4680000" cy="177800"/>
          </a:xfrm>
        </p:spPr>
        <p:txBody>
          <a:bodyPr/>
          <a:lstStyle>
            <a:lvl1pPr algn="l">
              <a:defRPr sz="1400" b="0" i="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96400" y="6167524"/>
            <a:ext cx="543600" cy="14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" name="Groep 2"/>
          <p:cNvGrpSpPr/>
          <p:nvPr userDrawn="1"/>
        </p:nvGrpSpPr>
        <p:grpSpPr>
          <a:xfrm>
            <a:off x="536400" y="1069200"/>
            <a:ext cx="5356800" cy="1604496"/>
            <a:chOff x="536400" y="1069200"/>
            <a:chExt cx="5356800" cy="1604496"/>
          </a:xfrm>
        </p:grpSpPr>
        <p:sp>
          <p:nvSpPr>
            <p:cNvPr id="29" name="Rechthoek 28"/>
            <p:cNvSpPr/>
            <p:nvPr userDrawn="1"/>
          </p:nvSpPr>
          <p:spPr bwMode="black">
            <a:xfrm>
              <a:off x="536400" y="1693185"/>
              <a:ext cx="5356800" cy="6322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nl-NL" b="1" i="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6" name="Afgeronde rechthoek 5"/>
            <p:cNvSpPr/>
            <p:nvPr userDrawn="1"/>
          </p:nvSpPr>
          <p:spPr bwMode="black">
            <a:xfrm>
              <a:off x="536400" y="1069200"/>
              <a:ext cx="5356800" cy="748800"/>
            </a:xfrm>
            <a:custGeom>
              <a:avLst/>
              <a:gdLst>
                <a:gd name="connsiteX0" fmla="*/ 0 w 5356800"/>
                <a:gd name="connsiteY0" fmla="*/ 124802 h 748800"/>
                <a:gd name="connsiteX1" fmla="*/ 124802 w 5356800"/>
                <a:gd name="connsiteY1" fmla="*/ 0 h 748800"/>
                <a:gd name="connsiteX2" fmla="*/ 5231998 w 5356800"/>
                <a:gd name="connsiteY2" fmla="*/ 0 h 748800"/>
                <a:gd name="connsiteX3" fmla="*/ 5356800 w 5356800"/>
                <a:gd name="connsiteY3" fmla="*/ 124802 h 748800"/>
                <a:gd name="connsiteX4" fmla="*/ 5356800 w 5356800"/>
                <a:gd name="connsiteY4" fmla="*/ 623998 h 748800"/>
                <a:gd name="connsiteX5" fmla="*/ 5231998 w 5356800"/>
                <a:gd name="connsiteY5" fmla="*/ 748800 h 748800"/>
                <a:gd name="connsiteX6" fmla="*/ 124802 w 5356800"/>
                <a:gd name="connsiteY6" fmla="*/ 748800 h 748800"/>
                <a:gd name="connsiteX7" fmla="*/ 0 w 5356800"/>
                <a:gd name="connsiteY7" fmla="*/ 623998 h 748800"/>
                <a:gd name="connsiteX8" fmla="*/ 0 w 5356800"/>
                <a:gd name="connsiteY8" fmla="*/ 124802 h 748800"/>
                <a:gd name="connsiteX0" fmla="*/ 0 w 5356800"/>
                <a:gd name="connsiteY0" fmla="*/ 623998 h 748800"/>
                <a:gd name="connsiteX1" fmla="*/ 124802 w 5356800"/>
                <a:gd name="connsiteY1" fmla="*/ 0 h 748800"/>
                <a:gd name="connsiteX2" fmla="*/ 5231998 w 5356800"/>
                <a:gd name="connsiteY2" fmla="*/ 0 h 748800"/>
                <a:gd name="connsiteX3" fmla="*/ 5356800 w 5356800"/>
                <a:gd name="connsiteY3" fmla="*/ 124802 h 748800"/>
                <a:gd name="connsiteX4" fmla="*/ 5356800 w 5356800"/>
                <a:gd name="connsiteY4" fmla="*/ 623998 h 748800"/>
                <a:gd name="connsiteX5" fmla="*/ 5231998 w 5356800"/>
                <a:gd name="connsiteY5" fmla="*/ 748800 h 748800"/>
                <a:gd name="connsiteX6" fmla="*/ 124802 w 5356800"/>
                <a:gd name="connsiteY6" fmla="*/ 748800 h 748800"/>
                <a:gd name="connsiteX7" fmla="*/ 0 w 5356800"/>
                <a:gd name="connsiteY7" fmla="*/ 623998 h 748800"/>
                <a:gd name="connsiteX0" fmla="*/ 0 w 5356800"/>
                <a:gd name="connsiteY0" fmla="*/ 623998 h 748800"/>
                <a:gd name="connsiteX1" fmla="*/ 124802 w 5356800"/>
                <a:gd name="connsiteY1" fmla="*/ 0 h 748800"/>
                <a:gd name="connsiteX2" fmla="*/ 5231998 w 5356800"/>
                <a:gd name="connsiteY2" fmla="*/ 0 h 748800"/>
                <a:gd name="connsiteX3" fmla="*/ 5356800 w 5356800"/>
                <a:gd name="connsiteY3" fmla="*/ 124802 h 748800"/>
                <a:gd name="connsiteX4" fmla="*/ 5356800 w 5356800"/>
                <a:gd name="connsiteY4" fmla="*/ 623998 h 748800"/>
                <a:gd name="connsiteX5" fmla="*/ 5231998 w 5356800"/>
                <a:gd name="connsiteY5" fmla="*/ 748800 h 748800"/>
                <a:gd name="connsiteX6" fmla="*/ 124802 w 5356800"/>
                <a:gd name="connsiteY6" fmla="*/ 748800 h 748800"/>
                <a:gd name="connsiteX7" fmla="*/ 0 w 5356800"/>
                <a:gd name="connsiteY7" fmla="*/ 623998 h 748800"/>
                <a:gd name="connsiteX0" fmla="*/ 0 w 5356800"/>
                <a:gd name="connsiteY0" fmla="*/ 623998 h 748800"/>
                <a:gd name="connsiteX1" fmla="*/ 977 w 5356800"/>
                <a:gd name="connsiteY1" fmla="*/ 0 h 748800"/>
                <a:gd name="connsiteX2" fmla="*/ 5231998 w 5356800"/>
                <a:gd name="connsiteY2" fmla="*/ 0 h 748800"/>
                <a:gd name="connsiteX3" fmla="*/ 5356800 w 5356800"/>
                <a:gd name="connsiteY3" fmla="*/ 124802 h 748800"/>
                <a:gd name="connsiteX4" fmla="*/ 5356800 w 5356800"/>
                <a:gd name="connsiteY4" fmla="*/ 623998 h 748800"/>
                <a:gd name="connsiteX5" fmla="*/ 5231998 w 5356800"/>
                <a:gd name="connsiteY5" fmla="*/ 748800 h 748800"/>
                <a:gd name="connsiteX6" fmla="*/ 124802 w 5356800"/>
                <a:gd name="connsiteY6" fmla="*/ 748800 h 748800"/>
                <a:gd name="connsiteX7" fmla="*/ 0 w 5356800"/>
                <a:gd name="connsiteY7" fmla="*/ 623998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6800" h="748800">
                  <a:moveTo>
                    <a:pt x="0" y="623998"/>
                  </a:moveTo>
                  <a:cubicBezTo>
                    <a:pt x="326" y="415999"/>
                    <a:pt x="651" y="207999"/>
                    <a:pt x="977" y="0"/>
                  </a:cubicBezTo>
                  <a:lnTo>
                    <a:pt x="5231998" y="0"/>
                  </a:lnTo>
                  <a:cubicBezTo>
                    <a:pt x="5300924" y="0"/>
                    <a:pt x="5356800" y="55876"/>
                    <a:pt x="5356800" y="124802"/>
                  </a:cubicBezTo>
                  <a:lnTo>
                    <a:pt x="5356800" y="623998"/>
                  </a:lnTo>
                  <a:cubicBezTo>
                    <a:pt x="5356800" y="692924"/>
                    <a:pt x="5300924" y="748800"/>
                    <a:pt x="5231998" y="748800"/>
                  </a:cubicBezTo>
                  <a:lnTo>
                    <a:pt x="124802" y="748800"/>
                  </a:lnTo>
                  <a:cubicBezTo>
                    <a:pt x="55876" y="748800"/>
                    <a:pt x="0" y="692924"/>
                    <a:pt x="0" y="623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nl-NL" b="1" i="0" baseline="0" dirty="0">
                <a:latin typeface="Verdana" pitchFamily="34" charset="0"/>
              </a:endParaRPr>
            </a:p>
          </p:txBody>
        </p:sp>
        <p:sp>
          <p:nvSpPr>
            <p:cNvPr id="13" name="Afgeronde rechthoek 12"/>
            <p:cNvSpPr/>
            <p:nvPr userDrawn="1"/>
          </p:nvSpPr>
          <p:spPr bwMode="black">
            <a:xfrm>
              <a:off x="536400" y="1924896"/>
              <a:ext cx="5356800" cy="748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nl-NL" b="1" i="0" baseline="0" dirty="0">
                <a:latin typeface="Verdana" pitchFamily="34" charset="0"/>
              </a:endParaRPr>
            </a:p>
          </p:txBody>
        </p:sp>
      </p:grpSp>
      <p:sp>
        <p:nvSpPr>
          <p:cNvPr id="17" name="Tijdelijke aanduiding voor inhoud 2"/>
          <p:cNvSpPr>
            <a:spLocks noGrp="1"/>
          </p:cNvSpPr>
          <p:nvPr>
            <p:ph idx="16" hasCustomPrompt="1"/>
          </p:nvPr>
        </p:nvSpPr>
        <p:spPr bwMode="white">
          <a:xfrm>
            <a:off x="1051200" y="1468800"/>
            <a:ext cx="4680000" cy="72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5400">
                <a:solidFill>
                  <a:schemeClr val="bg1"/>
                </a:solidFill>
              </a:defRPr>
            </a:lvl1pPr>
            <a:lvl2pPr marL="174625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2pPr>
            <a:lvl3pPr marL="363538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3pPr>
            <a:lvl4pPr marL="538163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4pPr>
            <a:lvl5pPr marL="712787" indent="0">
              <a:lnSpc>
                <a:spcPct val="110000"/>
              </a:lnSpc>
              <a:spcAft>
                <a:spcPts val="1000"/>
              </a:spcAft>
              <a:buClrTx/>
              <a:buFontTx/>
              <a:buNone/>
              <a:defRPr sz="4400"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 dirty="0"/>
              <a:t>Titel van het hoofdstuk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6397200" y="0"/>
            <a:ext cx="2748321" cy="1642674"/>
            <a:chOff x="6397200" y="0"/>
            <a:chExt cx="2748321" cy="1642674"/>
          </a:xfrm>
        </p:grpSpPr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00" y="90000"/>
              <a:ext cx="2748321" cy="1540007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hidden">
            <a:xfrm>
              <a:off x="6397200" y="0"/>
              <a:ext cx="2748321" cy="164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61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opsomteken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Datum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36400" y="1188000"/>
            <a:ext cx="7560000" cy="4680000"/>
          </a:xfrm>
        </p:spPr>
        <p:txBody>
          <a:bodyPr lIns="0" tIns="0" rIns="0" bIns="0">
            <a:noAutofit/>
          </a:bodyPr>
          <a:lstStyle>
            <a:lvl1pPr marL="174625" indent="-174625">
              <a:lnSpc>
                <a:spcPct val="110000"/>
              </a:lnSpc>
              <a:spcAft>
                <a:spcPts val="1000"/>
              </a:spcAft>
              <a:buClrTx/>
              <a:buFont typeface="Arial" pitchFamily="34" charset="0"/>
              <a:buChar char="•"/>
              <a:defRPr/>
            </a:lvl1pPr>
            <a:lvl2pPr marL="363538" indent="-188913">
              <a:lnSpc>
                <a:spcPct val="110000"/>
              </a:lnSpc>
              <a:spcAft>
                <a:spcPts val="1000"/>
              </a:spcAft>
              <a:buClrTx/>
              <a:buFont typeface="Arial" pitchFamily="34" charset="0"/>
              <a:buChar char="-"/>
              <a:defRPr/>
            </a:lvl2pPr>
            <a:lvl3pPr marL="538163" indent="-174625">
              <a:lnSpc>
                <a:spcPct val="110000"/>
              </a:lnSpc>
              <a:spcAft>
                <a:spcPts val="1000"/>
              </a:spcAft>
              <a:buClrTx/>
              <a:buFont typeface="Arial" pitchFamily="34" charset="0"/>
              <a:buChar char="-"/>
              <a:defRPr/>
            </a:lvl3pPr>
            <a:lvl4pPr marL="712788" indent="-174625">
              <a:lnSpc>
                <a:spcPct val="110000"/>
              </a:lnSpc>
              <a:spcAft>
                <a:spcPts val="1000"/>
              </a:spcAft>
              <a:buClrTx/>
              <a:buFont typeface="Arial" pitchFamily="34" charset="0"/>
              <a:buChar char="-"/>
              <a:defRPr/>
            </a:lvl4pPr>
            <a:lvl5pPr marL="901700" indent="-188913">
              <a:lnSpc>
                <a:spcPct val="110000"/>
              </a:lnSpc>
              <a:spcAft>
                <a:spcPts val="1000"/>
              </a:spcAft>
              <a:buClrTx/>
              <a:buFont typeface="Arial" pitchFamily="34" charset="0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897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zonder opsomteken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Datum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36400" y="1188000"/>
            <a:ext cx="7560000" cy="468000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/>
            </a:lvl1pPr>
            <a:lvl2pPr>
              <a:lnSpc>
                <a:spcPct val="110000"/>
              </a:lnSpc>
              <a:spcAft>
                <a:spcPts val="1000"/>
              </a:spcAft>
              <a:defRPr/>
            </a:lvl2pPr>
            <a:lvl3pPr>
              <a:lnSpc>
                <a:spcPct val="110000"/>
              </a:lnSpc>
              <a:spcAft>
                <a:spcPts val="1000"/>
              </a:spcAft>
              <a:defRPr/>
            </a:lvl3pPr>
            <a:lvl4pPr>
              <a:lnSpc>
                <a:spcPct val="110000"/>
              </a:lnSpc>
              <a:spcAft>
                <a:spcPts val="1000"/>
              </a:spcAft>
              <a:defRPr/>
            </a:lvl4pPr>
            <a:lvl5pPr>
              <a:lnSpc>
                <a:spcPct val="11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943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e afbeelding met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Datum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824028" y="1188000"/>
            <a:ext cx="3272372" cy="289080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/>
            </a:lvl1pPr>
            <a:lvl2pPr>
              <a:lnSpc>
                <a:spcPct val="110000"/>
              </a:lnSpc>
              <a:spcAft>
                <a:spcPts val="1000"/>
              </a:spcAft>
              <a:defRPr/>
            </a:lvl2pPr>
            <a:lvl3pPr>
              <a:lnSpc>
                <a:spcPct val="110000"/>
              </a:lnSpc>
              <a:spcAft>
                <a:spcPts val="1000"/>
              </a:spcAft>
              <a:defRPr/>
            </a:lvl3pPr>
            <a:lvl4pPr>
              <a:lnSpc>
                <a:spcPct val="110000"/>
              </a:lnSpc>
              <a:spcAft>
                <a:spcPts val="1000"/>
              </a:spcAft>
              <a:defRPr/>
            </a:lvl4pPr>
            <a:lvl5pPr>
              <a:lnSpc>
                <a:spcPct val="11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536400" y="1260000"/>
            <a:ext cx="4107600" cy="2808000"/>
          </a:xfrm>
        </p:spPr>
        <p:txBody>
          <a:bodyPr/>
          <a:lstStyle>
            <a:lvl1pPr marL="0" indent="0">
              <a:buNone/>
              <a:defRPr sz="1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4"/>
          </p:nvPr>
        </p:nvSpPr>
        <p:spPr>
          <a:xfrm>
            <a:off x="536400" y="4222800"/>
            <a:ext cx="7560000" cy="164880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/>
            </a:lvl1pPr>
            <a:lvl2pPr>
              <a:lnSpc>
                <a:spcPct val="110000"/>
              </a:lnSpc>
              <a:spcAft>
                <a:spcPts val="1000"/>
              </a:spcAft>
              <a:defRPr/>
            </a:lvl2pPr>
            <a:lvl3pPr>
              <a:lnSpc>
                <a:spcPct val="110000"/>
              </a:lnSpc>
              <a:spcAft>
                <a:spcPts val="1000"/>
              </a:spcAft>
              <a:defRPr/>
            </a:lvl3pPr>
            <a:lvl4pPr>
              <a:lnSpc>
                <a:spcPct val="110000"/>
              </a:lnSpc>
              <a:spcAft>
                <a:spcPts val="1000"/>
              </a:spcAft>
              <a:defRPr/>
            </a:lvl4pPr>
            <a:lvl5pPr>
              <a:lnSpc>
                <a:spcPct val="11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e afbeelding met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Datum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406400" y="1188000"/>
            <a:ext cx="3690000" cy="4680000"/>
          </a:xfr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/>
            </a:lvl1pPr>
            <a:lvl2pPr>
              <a:lnSpc>
                <a:spcPct val="110000"/>
              </a:lnSpc>
              <a:spcAft>
                <a:spcPts val="1000"/>
              </a:spcAft>
              <a:defRPr/>
            </a:lvl2pPr>
            <a:lvl3pPr>
              <a:lnSpc>
                <a:spcPct val="110000"/>
              </a:lnSpc>
              <a:spcAft>
                <a:spcPts val="1000"/>
              </a:spcAft>
              <a:defRPr/>
            </a:lvl3pPr>
            <a:lvl4pPr>
              <a:lnSpc>
                <a:spcPct val="110000"/>
              </a:lnSpc>
              <a:spcAft>
                <a:spcPts val="1000"/>
              </a:spcAft>
              <a:defRPr/>
            </a:lvl4pPr>
            <a:lvl5pPr>
              <a:lnSpc>
                <a:spcPct val="11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536400" y="1260000"/>
            <a:ext cx="3690000" cy="4608000"/>
          </a:xfrm>
        </p:spPr>
        <p:txBody>
          <a:bodyPr/>
          <a:lstStyle>
            <a:lvl1pPr marL="0" indent="0">
              <a:buNone/>
              <a:defRPr sz="1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87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3469632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5676" y="535046"/>
            <a:ext cx="540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6400" y="6166800"/>
            <a:ext cx="7560000" cy="139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6400" y="6332400"/>
            <a:ext cx="7560000" cy="139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96400" y="6166800"/>
            <a:ext cx="543600" cy="139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0" i="0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6400" y="1187999"/>
            <a:ext cx="756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3" y="535478"/>
            <a:ext cx="2957839" cy="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3300" b="0" i="0" kern="120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accent4"/>
        </a:buClr>
        <a:buSzPct val="100000"/>
        <a:buFontTx/>
        <a:buNone/>
        <a:defRPr sz="1900" b="0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5738" indent="0" algn="l" defTabSz="914400" rtl="0" eaLnBrk="1" latinLnBrk="0" hangingPunct="1">
        <a:lnSpc>
          <a:spcPts val="2300"/>
        </a:lnSpc>
        <a:spcBef>
          <a:spcPts val="0"/>
        </a:spcBef>
        <a:buClr>
          <a:schemeClr val="accent4"/>
        </a:buClr>
        <a:buSzPct val="100000"/>
        <a:buFontTx/>
        <a:buNone/>
        <a:defRPr sz="1500" b="0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7187" indent="0" algn="l" defTabSz="914400" rtl="0" eaLnBrk="1" latinLnBrk="0" hangingPunct="1">
        <a:lnSpc>
          <a:spcPts val="2300"/>
        </a:lnSpc>
        <a:spcBef>
          <a:spcPts val="0"/>
        </a:spcBef>
        <a:buClr>
          <a:schemeClr val="accent4"/>
        </a:buClr>
        <a:buSzPct val="100000"/>
        <a:buFontTx/>
        <a:buNone/>
        <a:defRPr sz="1500" b="0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2925" indent="0" algn="l" defTabSz="914400" rtl="0" eaLnBrk="1" latinLnBrk="0" hangingPunct="1">
        <a:lnSpc>
          <a:spcPts val="2300"/>
        </a:lnSpc>
        <a:spcBef>
          <a:spcPts val="0"/>
        </a:spcBef>
        <a:buClr>
          <a:schemeClr val="accent4"/>
        </a:buClr>
        <a:buSzPct val="100000"/>
        <a:buFontTx/>
        <a:buNone/>
        <a:defRPr sz="1500" b="0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5962" indent="0" algn="l" defTabSz="914400" rtl="0" eaLnBrk="1" latinLnBrk="0" hangingPunct="1">
        <a:lnSpc>
          <a:spcPts val="2300"/>
        </a:lnSpc>
        <a:spcBef>
          <a:spcPts val="0"/>
        </a:spcBef>
        <a:buClr>
          <a:schemeClr val="accent4"/>
        </a:buClr>
        <a:buSzPct val="100000"/>
        <a:buFontTx/>
        <a:buNone/>
        <a:defRPr sz="1500" b="0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Endura ALV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l-NL" dirty="0"/>
              <a:t>Roelof Potters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Van Gas Los ?!</a:t>
            </a:r>
          </a:p>
          <a:p>
            <a:endParaRPr lang="nl-NL" sz="48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</p:spTree>
    <p:extLst>
      <p:ext uri="{BB962C8B-B14F-4D97-AF65-F5344CB8AC3E}">
        <p14:creationId xmlns:p14="http://schemas.microsoft.com/office/powerpoint/2010/main" val="1676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Endura ALV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800" dirty="0"/>
              <a:t>Alternatieven voor aardgas</a:t>
            </a:r>
          </a:p>
          <a:p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15471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1556792"/>
            <a:ext cx="2520280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dirty="0"/>
              <a:t>Elektriciteit</a:t>
            </a:r>
          </a:p>
        </p:txBody>
      </p:sp>
      <p:sp>
        <p:nvSpPr>
          <p:cNvPr id="3" name="Rechthoek 2"/>
          <p:cNvSpPr/>
          <p:nvPr/>
        </p:nvSpPr>
        <p:spPr>
          <a:xfrm>
            <a:off x="683568" y="3284984"/>
            <a:ext cx="2520280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dirty="0"/>
              <a:t>Warmte van buiten</a:t>
            </a:r>
          </a:p>
        </p:txBody>
      </p:sp>
      <p:sp>
        <p:nvSpPr>
          <p:cNvPr id="4" name="Rechthoek 3"/>
          <p:cNvSpPr/>
          <p:nvPr/>
        </p:nvSpPr>
        <p:spPr>
          <a:xfrm>
            <a:off x="683568" y="5208240"/>
            <a:ext cx="2520280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dirty="0"/>
              <a:t>Duurzaam gas</a:t>
            </a:r>
          </a:p>
        </p:txBody>
      </p:sp>
      <p:grpSp>
        <p:nvGrpSpPr>
          <p:cNvPr id="89" name="Groep 88"/>
          <p:cNvGrpSpPr/>
          <p:nvPr/>
        </p:nvGrpSpPr>
        <p:grpSpPr>
          <a:xfrm>
            <a:off x="3203848" y="6309320"/>
            <a:ext cx="2505891" cy="432048"/>
            <a:chOff x="3203848" y="6309320"/>
            <a:chExt cx="2505891" cy="432048"/>
          </a:xfrm>
        </p:grpSpPr>
        <p:sp>
          <p:nvSpPr>
            <p:cNvPr id="14" name="Rechthoek 13"/>
            <p:cNvSpPr/>
            <p:nvPr/>
          </p:nvSpPr>
          <p:spPr>
            <a:xfrm>
              <a:off x="3693515" y="6309320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Synthetisch</a:t>
              </a:r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3203848" y="650438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ep 78"/>
          <p:cNvGrpSpPr/>
          <p:nvPr/>
        </p:nvGrpSpPr>
        <p:grpSpPr>
          <a:xfrm>
            <a:off x="3203848" y="1556792"/>
            <a:ext cx="5472608" cy="432048"/>
            <a:chOff x="3203848" y="1556792"/>
            <a:chExt cx="5472608" cy="432048"/>
          </a:xfrm>
        </p:grpSpPr>
        <p:sp>
          <p:nvSpPr>
            <p:cNvPr id="5" name="Rechthoek 4"/>
            <p:cNvSpPr/>
            <p:nvPr/>
          </p:nvSpPr>
          <p:spPr>
            <a:xfrm>
              <a:off x="3707904" y="1556792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Weerstand</a:t>
              </a:r>
            </a:p>
          </p:txBody>
        </p:sp>
        <p:cxnSp>
          <p:nvCxnSpPr>
            <p:cNvPr id="19" name="Rechte verbindingslijn met pijl 18"/>
            <p:cNvCxnSpPr>
              <a:endCxn id="5" idx="1"/>
            </p:cNvCxnSpPr>
            <p:nvPr/>
          </p:nvCxnSpPr>
          <p:spPr>
            <a:xfrm>
              <a:off x="3203848" y="1772816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/>
            <p:nvPr/>
          </p:nvCxnSpPr>
          <p:spPr>
            <a:xfrm>
              <a:off x="5728007" y="1772816"/>
              <a:ext cx="294844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ep 80"/>
          <p:cNvGrpSpPr/>
          <p:nvPr/>
        </p:nvGrpSpPr>
        <p:grpSpPr>
          <a:xfrm>
            <a:off x="5709739" y="2096852"/>
            <a:ext cx="2966717" cy="432048"/>
            <a:chOff x="5709739" y="2096852"/>
            <a:chExt cx="2966717" cy="432048"/>
          </a:xfrm>
        </p:grpSpPr>
        <p:sp>
          <p:nvSpPr>
            <p:cNvPr id="7" name="Rechthoek 6"/>
            <p:cNvSpPr/>
            <p:nvPr/>
          </p:nvSpPr>
          <p:spPr>
            <a:xfrm>
              <a:off x="6156176" y="2096852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Lucht</a:t>
              </a:r>
            </a:p>
          </p:txBody>
        </p:sp>
        <p:cxnSp>
          <p:nvCxnSpPr>
            <p:cNvPr id="45" name="Rechte verbindingslijn met pijl 44"/>
            <p:cNvCxnSpPr/>
            <p:nvPr/>
          </p:nvCxnSpPr>
          <p:spPr>
            <a:xfrm>
              <a:off x="5709739" y="2312876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50"/>
            <p:cNvCxnSpPr/>
            <p:nvPr/>
          </p:nvCxnSpPr>
          <p:spPr>
            <a:xfrm>
              <a:off x="8172400" y="2312876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ep 81"/>
          <p:cNvGrpSpPr/>
          <p:nvPr/>
        </p:nvGrpSpPr>
        <p:grpSpPr>
          <a:xfrm>
            <a:off x="5709739" y="2636912"/>
            <a:ext cx="2966717" cy="432048"/>
            <a:chOff x="5709739" y="2636912"/>
            <a:chExt cx="2966717" cy="432048"/>
          </a:xfrm>
        </p:grpSpPr>
        <p:sp>
          <p:nvSpPr>
            <p:cNvPr id="8" name="Rechthoek 7"/>
            <p:cNvSpPr/>
            <p:nvPr/>
          </p:nvSpPr>
          <p:spPr>
            <a:xfrm>
              <a:off x="6156176" y="2636912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Bodem</a:t>
              </a:r>
            </a:p>
          </p:txBody>
        </p:sp>
        <p:cxnSp>
          <p:nvCxnSpPr>
            <p:cNvPr id="44" name="Rechte verbindingslijn met pijl 43"/>
            <p:cNvCxnSpPr/>
            <p:nvPr/>
          </p:nvCxnSpPr>
          <p:spPr>
            <a:xfrm>
              <a:off x="5709739" y="2852936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met pijl 51"/>
            <p:cNvCxnSpPr/>
            <p:nvPr/>
          </p:nvCxnSpPr>
          <p:spPr>
            <a:xfrm>
              <a:off x="8172400" y="2852936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ep 89"/>
          <p:cNvGrpSpPr/>
          <p:nvPr/>
        </p:nvGrpSpPr>
        <p:grpSpPr>
          <a:xfrm>
            <a:off x="5724128" y="5144155"/>
            <a:ext cx="2952328" cy="1274181"/>
            <a:chOff x="5724128" y="5144155"/>
            <a:chExt cx="2952328" cy="1274181"/>
          </a:xfrm>
        </p:grpSpPr>
        <p:sp>
          <p:nvSpPr>
            <p:cNvPr id="15" name="Rechthoek 14"/>
            <p:cNvSpPr/>
            <p:nvPr/>
          </p:nvSpPr>
          <p:spPr>
            <a:xfrm>
              <a:off x="6188821" y="5144155"/>
              <a:ext cx="2016224" cy="604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HR ketel</a:t>
              </a:r>
            </a:p>
          </p:txBody>
        </p:sp>
        <p:cxnSp>
          <p:nvCxnSpPr>
            <p:cNvPr id="27" name="Rechte verbindingslijn met pijl 26"/>
            <p:cNvCxnSpPr/>
            <p:nvPr/>
          </p:nvCxnSpPr>
          <p:spPr>
            <a:xfrm>
              <a:off x="5724128" y="542426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/>
            <p:cNvCxnSpPr/>
            <p:nvPr/>
          </p:nvCxnSpPr>
          <p:spPr>
            <a:xfrm flipV="1">
              <a:off x="5724128" y="5552877"/>
              <a:ext cx="467122" cy="37544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/>
            <p:cNvCxnSpPr/>
            <p:nvPr/>
          </p:nvCxnSpPr>
          <p:spPr>
            <a:xfrm flipV="1">
              <a:off x="5724128" y="5684215"/>
              <a:ext cx="464693" cy="7341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met pijl 53"/>
            <p:cNvCxnSpPr/>
            <p:nvPr/>
          </p:nvCxnSpPr>
          <p:spPr>
            <a:xfrm>
              <a:off x="8172400" y="5446227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ep 90"/>
          <p:cNvGrpSpPr/>
          <p:nvPr/>
        </p:nvGrpSpPr>
        <p:grpSpPr>
          <a:xfrm>
            <a:off x="3243211" y="2800147"/>
            <a:ext cx="5433245" cy="3920261"/>
            <a:chOff x="3243211" y="2800147"/>
            <a:chExt cx="5433245" cy="3920261"/>
          </a:xfrm>
        </p:grpSpPr>
        <p:sp>
          <p:nvSpPr>
            <p:cNvPr id="17" name="Rechthoek 16"/>
            <p:cNvSpPr/>
            <p:nvPr/>
          </p:nvSpPr>
          <p:spPr>
            <a:xfrm>
              <a:off x="6188821" y="6116263"/>
              <a:ext cx="2016224" cy="604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Hybride CV ketel</a:t>
              </a:r>
            </a:p>
          </p:txBody>
        </p:sp>
        <p:cxnSp>
          <p:nvCxnSpPr>
            <p:cNvPr id="77" name="Rechte verbindingslijn met pijl 76"/>
            <p:cNvCxnSpPr/>
            <p:nvPr/>
          </p:nvCxnSpPr>
          <p:spPr>
            <a:xfrm>
              <a:off x="3243211" y="2800147"/>
              <a:ext cx="2948039" cy="35057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/>
            <p:cNvCxnSpPr/>
            <p:nvPr/>
          </p:nvCxnSpPr>
          <p:spPr>
            <a:xfrm>
              <a:off x="5724128" y="650438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/>
            <p:cNvCxnSpPr>
              <a:endCxn id="17" idx="1"/>
            </p:cNvCxnSpPr>
            <p:nvPr/>
          </p:nvCxnSpPr>
          <p:spPr>
            <a:xfrm>
              <a:off x="5724128" y="6093296"/>
              <a:ext cx="464693" cy="3250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33"/>
            <p:cNvCxnSpPr/>
            <p:nvPr/>
          </p:nvCxnSpPr>
          <p:spPr>
            <a:xfrm>
              <a:off x="5728007" y="5548772"/>
              <a:ext cx="446425" cy="7070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met pijl 54"/>
            <p:cNvCxnSpPr/>
            <p:nvPr/>
          </p:nvCxnSpPr>
          <p:spPr>
            <a:xfrm>
              <a:off x="8172400" y="6418335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itel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Vervangen aardgas</a:t>
            </a:r>
          </a:p>
        </p:txBody>
      </p:sp>
      <p:grpSp>
        <p:nvGrpSpPr>
          <p:cNvPr id="86" name="Groep 85"/>
          <p:cNvGrpSpPr/>
          <p:nvPr/>
        </p:nvGrpSpPr>
        <p:grpSpPr>
          <a:xfrm>
            <a:off x="3215847" y="4643387"/>
            <a:ext cx="5460609" cy="440186"/>
            <a:chOff x="3215847" y="4643387"/>
            <a:chExt cx="5460609" cy="440186"/>
          </a:xfrm>
        </p:grpSpPr>
        <p:sp>
          <p:nvSpPr>
            <p:cNvPr id="61" name="Rechthoek 60"/>
            <p:cNvSpPr/>
            <p:nvPr/>
          </p:nvSpPr>
          <p:spPr>
            <a:xfrm>
              <a:off x="3693515" y="4687529"/>
              <a:ext cx="2016224" cy="396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Biomassa</a:t>
              </a:r>
            </a:p>
          </p:txBody>
        </p:sp>
        <p:cxnSp>
          <p:nvCxnSpPr>
            <p:cNvPr id="62" name="Rechte verbindingslijn met pijl 61"/>
            <p:cNvCxnSpPr/>
            <p:nvPr/>
          </p:nvCxnSpPr>
          <p:spPr>
            <a:xfrm>
              <a:off x="3215847" y="4643387"/>
              <a:ext cx="464693" cy="3250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met pijl 62"/>
            <p:cNvCxnSpPr/>
            <p:nvPr/>
          </p:nvCxnSpPr>
          <p:spPr>
            <a:xfrm>
              <a:off x="5728007" y="4862550"/>
              <a:ext cx="294844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ep 91"/>
          <p:cNvGrpSpPr/>
          <p:nvPr/>
        </p:nvGrpSpPr>
        <p:grpSpPr>
          <a:xfrm>
            <a:off x="3203848" y="2096852"/>
            <a:ext cx="2520280" cy="1551410"/>
            <a:chOff x="3203848" y="2096852"/>
            <a:chExt cx="2520280" cy="1551410"/>
          </a:xfrm>
        </p:grpSpPr>
        <p:sp>
          <p:nvSpPr>
            <p:cNvPr id="6" name="Rechthoek 5"/>
            <p:cNvSpPr/>
            <p:nvPr/>
          </p:nvSpPr>
          <p:spPr>
            <a:xfrm>
              <a:off x="3707904" y="2096852"/>
              <a:ext cx="2016224" cy="15514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Warmtepomp</a:t>
              </a:r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203848" y="2636912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ep 92"/>
          <p:cNvGrpSpPr/>
          <p:nvPr/>
        </p:nvGrpSpPr>
        <p:grpSpPr>
          <a:xfrm>
            <a:off x="3203848" y="3212976"/>
            <a:ext cx="5472608" cy="432048"/>
            <a:chOff x="3203848" y="3212976"/>
            <a:chExt cx="5472608" cy="432048"/>
          </a:xfrm>
        </p:grpSpPr>
        <p:grpSp>
          <p:nvGrpSpPr>
            <p:cNvPr id="83" name="Groep 82"/>
            <p:cNvGrpSpPr/>
            <p:nvPr/>
          </p:nvGrpSpPr>
          <p:grpSpPr>
            <a:xfrm>
              <a:off x="5709739" y="3212976"/>
              <a:ext cx="2966717" cy="432048"/>
              <a:chOff x="5709739" y="3212976"/>
              <a:chExt cx="2966717" cy="432048"/>
            </a:xfrm>
          </p:grpSpPr>
          <p:sp>
            <p:nvSpPr>
              <p:cNvPr id="9" name="Rechthoek 8"/>
              <p:cNvSpPr/>
              <p:nvPr/>
            </p:nvSpPr>
            <p:spPr>
              <a:xfrm>
                <a:off x="6156176" y="3212976"/>
                <a:ext cx="2016224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nl-NL" dirty="0" err="1"/>
                  <a:t>Bronnet</a:t>
                </a:r>
                <a:endParaRPr lang="nl-NL" dirty="0"/>
              </a:p>
            </p:txBody>
          </p:sp>
          <p:cxnSp>
            <p:nvCxnSpPr>
              <p:cNvPr id="43" name="Rechte verbindingslijn met pijl 42"/>
              <p:cNvCxnSpPr/>
              <p:nvPr/>
            </p:nvCxnSpPr>
            <p:spPr>
              <a:xfrm>
                <a:off x="5709739" y="3449960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met pijl 52"/>
              <p:cNvCxnSpPr/>
              <p:nvPr/>
            </p:nvCxnSpPr>
            <p:spPr>
              <a:xfrm>
                <a:off x="8172400" y="3449960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Rechte verbindingslijn met pijl 20"/>
            <p:cNvCxnSpPr/>
            <p:nvPr/>
          </p:nvCxnSpPr>
          <p:spPr>
            <a:xfrm>
              <a:off x="3203848" y="3449960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ep 86"/>
          <p:cNvGrpSpPr/>
          <p:nvPr/>
        </p:nvGrpSpPr>
        <p:grpSpPr>
          <a:xfrm>
            <a:off x="3203848" y="5223284"/>
            <a:ext cx="2505891" cy="396044"/>
            <a:chOff x="3203848" y="5223284"/>
            <a:chExt cx="2505891" cy="396044"/>
          </a:xfrm>
        </p:grpSpPr>
        <p:sp>
          <p:nvSpPr>
            <p:cNvPr id="12" name="Rechthoek 11"/>
            <p:cNvSpPr/>
            <p:nvPr/>
          </p:nvSpPr>
          <p:spPr>
            <a:xfrm>
              <a:off x="3693515" y="5223284"/>
              <a:ext cx="2016224" cy="396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Biomassa</a:t>
              </a:r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3203848" y="542426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ep 87"/>
          <p:cNvGrpSpPr/>
          <p:nvPr/>
        </p:nvGrpSpPr>
        <p:grpSpPr>
          <a:xfrm>
            <a:off x="3203848" y="5748300"/>
            <a:ext cx="2505891" cy="432048"/>
            <a:chOff x="3203848" y="5748300"/>
            <a:chExt cx="2505891" cy="432048"/>
          </a:xfrm>
        </p:grpSpPr>
        <p:sp>
          <p:nvSpPr>
            <p:cNvPr id="13" name="Rechthoek 12"/>
            <p:cNvSpPr/>
            <p:nvPr/>
          </p:nvSpPr>
          <p:spPr>
            <a:xfrm>
              <a:off x="3693515" y="5748300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Waterstof (H</a:t>
              </a:r>
              <a:r>
                <a:rPr lang="nl-NL" baseline="-25000" dirty="0"/>
                <a:t>2</a:t>
              </a:r>
              <a:r>
                <a:rPr lang="nl-NL" dirty="0"/>
                <a:t>)</a:t>
              </a:r>
            </a:p>
          </p:txBody>
        </p:sp>
        <p:cxnSp>
          <p:nvCxnSpPr>
            <p:cNvPr id="25" name="Rechte verbindingslijn met pijl 24"/>
            <p:cNvCxnSpPr/>
            <p:nvPr/>
          </p:nvCxnSpPr>
          <p:spPr>
            <a:xfrm>
              <a:off x="3203848" y="5928320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ep 83"/>
          <p:cNvGrpSpPr/>
          <p:nvPr/>
        </p:nvGrpSpPr>
        <p:grpSpPr>
          <a:xfrm>
            <a:off x="3203848" y="3701988"/>
            <a:ext cx="5472608" cy="432048"/>
            <a:chOff x="3203848" y="3701988"/>
            <a:chExt cx="5472608" cy="432048"/>
          </a:xfrm>
        </p:grpSpPr>
        <p:sp>
          <p:nvSpPr>
            <p:cNvPr id="10" name="Rechthoek 9"/>
            <p:cNvSpPr/>
            <p:nvPr/>
          </p:nvSpPr>
          <p:spPr>
            <a:xfrm>
              <a:off x="3702077" y="3701988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Restwarmte</a:t>
              </a:r>
            </a:p>
          </p:txBody>
        </p:sp>
        <p:cxnSp>
          <p:nvCxnSpPr>
            <p:cNvPr id="22" name="Rechte verbindingslijn met pijl 21"/>
            <p:cNvCxnSpPr/>
            <p:nvPr/>
          </p:nvCxnSpPr>
          <p:spPr>
            <a:xfrm>
              <a:off x="3203848" y="3885245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>
              <a:off x="5728007" y="3885245"/>
              <a:ext cx="294844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ep 84"/>
          <p:cNvGrpSpPr/>
          <p:nvPr/>
        </p:nvGrpSpPr>
        <p:grpSpPr>
          <a:xfrm>
            <a:off x="3203848" y="4195688"/>
            <a:ext cx="5472608" cy="432048"/>
            <a:chOff x="3203848" y="4195688"/>
            <a:chExt cx="5472608" cy="432048"/>
          </a:xfrm>
        </p:grpSpPr>
        <p:sp>
          <p:nvSpPr>
            <p:cNvPr id="11" name="Rechthoek 10"/>
            <p:cNvSpPr/>
            <p:nvPr/>
          </p:nvSpPr>
          <p:spPr>
            <a:xfrm>
              <a:off x="3693515" y="4195688"/>
              <a:ext cx="201622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dirty="0"/>
                <a:t>Geothermie</a:t>
              </a:r>
            </a:p>
          </p:txBody>
        </p:sp>
        <p:cxnSp>
          <p:nvCxnSpPr>
            <p:cNvPr id="23" name="Rechte verbindingslijn met pijl 22"/>
            <p:cNvCxnSpPr/>
            <p:nvPr/>
          </p:nvCxnSpPr>
          <p:spPr>
            <a:xfrm>
              <a:off x="3203848" y="4411712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met pijl 41"/>
            <p:cNvCxnSpPr/>
            <p:nvPr/>
          </p:nvCxnSpPr>
          <p:spPr>
            <a:xfrm>
              <a:off x="5728007" y="4383323"/>
              <a:ext cx="294844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Warmte-oplossing?</a:t>
            </a:r>
          </a:p>
        </p:txBody>
      </p:sp>
      <p:sp>
        <p:nvSpPr>
          <p:cNvPr id="4" name="Tijdelijke aanduiding voor datum 6"/>
          <p:cNvSpPr txBox="1">
            <a:spLocks/>
          </p:cNvSpPr>
          <p:nvPr/>
        </p:nvSpPr>
        <p:spPr>
          <a:xfrm>
            <a:off x="536400" y="61668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24 mei 2018</a:t>
            </a:r>
          </a:p>
        </p:txBody>
      </p:sp>
      <p:sp>
        <p:nvSpPr>
          <p:cNvPr id="5" name="Tijdelijke aanduiding voor voettekst 7"/>
          <p:cNvSpPr txBox="1">
            <a:spLocks/>
          </p:cNvSpPr>
          <p:nvPr/>
        </p:nvSpPr>
        <p:spPr>
          <a:xfrm>
            <a:off x="536400" y="63324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Endura - Van Gas Los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E3DA22-F86A-487B-9D4C-2CFE6039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t="16821" r="21651" b="7979"/>
          <a:stretch/>
        </p:blipFill>
        <p:spPr>
          <a:xfrm>
            <a:off x="126333" y="1194296"/>
            <a:ext cx="8891335" cy="49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0" y="1173336"/>
            <a:ext cx="8144607" cy="528099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Warmte-oplossing?</a:t>
            </a:r>
          </a:p>
        </p:txBody>
      </p:sp>
      <p:sp>
        <p:nvSpPr>
          <p:cNvPr id="4" name="Tijdelijke aanduiding voor datum 6"/>
          <p:cNvSpPr txBox="1">
            <a:spLocks/>
          </p:cNvSpPr>
          <p:nvPr/>
        </p:nvSpPr>
        <p:spPr>
          <a:xfrm>
            <a:off x="536400" y="61668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24 mei 2018</a:t>
            </a:r>
          </a:p>
        </p:txBody>
      </p:sp>
      <p:sp>
        <p:nvSpPr>
          <p:cNvPr id="5" name="Tijdelijke aanduiding voor voettekst 7"/>
          <p:cNvSpPr txBox="1">
            <a:spLocks/>
          </p:cNvSpPr>
          <p:nvPr/>
        </p:nvSpPr>
        <p:spPr>
          <a:xfrm>
            <a:off x="536400" y="63324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Endura - Van Gas Los</a:t>
            </a:r>
          </a:p>
        </p:txBody>
      </p:sp>
    </p:spTree>
    <p:extLst>
      <p:ext uri="{BB962C8B-B14F-4D97-AF65-F5344CB8AC3E}">
        <p14:creationId xmlns:p14="http://schemas.microsoft.com/office/powerpoint/2010/main" val="306355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warmte waar?</a:t>
            </a:r>
          </a:p>
        </p:txBody>
      </p:sp>
      <p:sp>
        <p:nvSpPr>
          <p:cNvPr id="4" name="Tijdelijke aanduiding voor datum 6"/>
          <p:cNvSpPr txBox="1">
            <a:spLocks/>
          </p:cNvSpPr>
          <p:nvPr/>
        </p:nvSpPr>
        <p:spPr>
          <a:xfrm>
            <a:off x="536400" y="61668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24 mei 2018</a:t>
            </a:r>
          </a:p>
        </p:txBody>
      </p:sp>
      <p:sp>
        <p:nvSpPr>
          <p:cNvPr id="5" name="Tijdelijke aanduiding voor voettekst 7"/>
          <p:cNvSpPr txBox="1">
            <a:spLocks/>
          </p:cNvSpPr>
          <p:nvPr/>
        </p:nvSpPr>
        <p:spPr>
          <a:xfrm>
            <a:off x="536400" y="63324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Endura - Van Gas Los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D8920B-0E28-4AB9-AF08-083F1AC2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208" y="895045"/>
            <a:ext cx="8446256" cy="59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Endura ALV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6"/>
          </p:nvPr>
        </p:nvSpPr>
        <p:spPr>
          <a:xfrm>
            <a:off x="1051200" y="1468800"/>
            <a:ext cx="5400000" cy="1888192"/>
          </a:xfrm>
        </p:spPr>
        <p:txBody>
          <a:bodyPr>
            <a:normAutofit/>
          </a:bodyPr>
          <a:lstStyle/>
          <a:p>
            <a:r>
              <a:rPr lang="nl-NL" sz="3200" dirty="0"/>
              <a:t>Van Gas Los:</a:t>
            </a:r>
          </a:p>
          <a:p>
            <a:r>
              <a:rPr lang="nl-NL" sz="3200" dirty="0"/>
              <a:t>Het blijft een gigantische opgave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9933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3DA12-F282-406E-BEC6-26EC062D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Getallen…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AE4203-A8FD-4607-994F-8E5117E2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Datum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3120BB-53BE-4407-A8A6-A07BF3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D340D-DC51-439E-9480-50770114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34536A-3A51-4900-B1A7-5EE42D0D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Aantal woningen in Nederland:	7,7 </a:t>
            </a:r>
            <a:r>
              <a:rPr lang="nl-NL" dirty="0" err="1"/>
              <a:t>mln</a:t>
            </a:r>
            <a:endParaRPr lang="nl-NL" dirty="0"/>
          </a:p>
          <a:p>
            <a:r>
              <a:rPr lang="nl-NL" dirty="0"/>
              <a:t>Aantal overige gebouwen:	1,1 </a:t>
            </a:r>
            <a:r>
              <a:rPr lang="nl-NL" dirty="0" err="1"/>
              <a:t>mln</a:t>
            </a:r>
            <a:endParaRPr lang="nl-NL" dirty="0"/>
          </a:p>
          <a:p>
            <a:r>
              <a:rPr lang="nl-NL" dirty="0"/>
              <a:t>Waarvan op aardgas:		8,3 </a:t>
            </a:r>
            <a:r>
              <a:rPr lang="nl-NL" dirty="0" err="1"/>
              <a:t>mln</a:t>
            </a:r>
            <a:endParaRPr lang="nl-NL" dirty="0"/>
          </a:p>
          <a:p>
            <a:endParaRPr lang="nl-NL" dirty="0"/>
          </a:p>
          <a:p>
            <a:r>
              <a:rPr lang="nl-NL" dirty="0"/>
              <a:t>We hebben 32 jaar….</a:t>
            </a:r>
          </a:p>
          <a:p>
            <a:r>
              <a:rPr lang="nl-NL" dirty="0"/>
              <a:t>Dat zijn 250.000 gebouwen per jaar.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We bouwden in 2017  70.000 nieuwe gebouwen…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Ombouw kost zo’n € 20.000 per woning, dat is betekent een investering van € 4,6 miljard per jaar ≈ 0,7% BBP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62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komen we in 2050?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755576" y="1052736"/>
            <a:ext cx="2067465" cy="2281064"/>
            <a:chOff x="755576" y="1052736"/>
            <a:chExt cx="2067465" cy="2281064"/>
          </a:xfrm>
        </p:grpSpPr>
        <p:pic>
          <p:nvPicPr>
            <p:cNvPr id="3074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52736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hoek: afgeronde hoeken 2"/>
            <p:cNvSpPr/>
            <p:nvPr/>
          </p:nvSpPr>
          <p:spPr>
            <a:xfrm>
              <a:off x="755576" y="2901752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Lage kosten gas</a:t>
              </a: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3059832" y="1412776"/>
            <a:ext cx="2067465" cy="2281064"/>
            <a:chOff x="3059832" y="1412776"/>
            <a:chExt cx="2067465" cy="2281064"/>
          </a:xfrm>
        </p:grpSpPr>
        <p:pic>
          <p:nvPicPr>
            <p:cNvPr id="5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412776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: afgeronde hoeken 5"/>
            <p:cNvSpPr/>
            <p:nvPr/>
          </p:nvSpPr>
          <p:spPr>
            <a:xfrm>
              <a:off x="3059832" y="3261792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Hoge investeringen</a:t>
              </a: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2864575" y="3740224"/>
            <a:ext cx="2067465" cy="2281064"/>
            <a:chOff x="2864575" y="3740224"/>
            <a:chExt cx="2067465" cy="2281064"/>
          </a:xfrm>
        </p:grpSpPr>
        <p:pic>
          <p:nvPicPr>
            <p:cNvPr id="7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575" y="3740224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hoek: afgeronde hoeken 7"/>
            <p:cNvSpPr/>
            <p:nvPr/>
          </p:nvSpPr>
          <p:spPr>
            <a:xfrm>
              <a:off x="2864575" y="5589240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Ingrijpende verbouwing</a:t>
              </a: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81883" y="3468572"/>
            <a:ext cx="2067465" cy="2281064"/>
            <a:chOff x="81883" y="3468572"/>
            <a:chExt cx="2067465" cy="2281064"/>
          </a:xfrm>
        </p:grpSpPr>
        <p:pic>
          <p:nvPicPr>
            <p:cNvPr id="9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3" y="3468572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hoek: afgeronde hoeken 9"/>
            <p:cNvSpPr/>
            <p:nvPr/>
          </p:nvSpPr>
          <p:spPr>
            <a:xfrm>
              <a:off x="81883" y="5317588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Collectieven </a:t>
              </a:r>
              <a:r>
                <a:rPr lang="nl-NL" sz="1400" b="1" dirty="0" err="1">
                  <a:solidFill>
                    <a:schemeClr val="tx1"/>
                  </a:solidFill>
                  <a:latin typeface="Arial Black" panose="020B0A04020102020204" pitchFamily="34" charset="0"/>
                </a:rPr>
                <a:t>creëeren</a:t>
              </a:r>
              <a:endParaRPr lang="nl-NL" sz="14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5124823" y="4324046"/>
            <a:ext cx="2067465" cy="2281064"/>
            <a:chOff x="5124823" y="4324046"/>
            <a:chExt cx="2067465" cy="2281064"/>
          </a:xfrm>
        </p:grpSpPr>
        <p:pic>
          <p:nvPicPr>
            <p:cNvPr id="11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823" y="4324046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: afgeronde hoeken 11"/>
            <p:cNvSpPr/>
            <p:nvPr/>
          </p:nvSpPr>
          <p:spPr>
            <a:xfrm>
              <a:off x="5124823" y="6173062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Gas is comfortabel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5368846" y="895046"/>
            <a:ext cx="2067465" cy="2281064"/>
            <a:chOff x="5368846" y="895046"/>
            <a:chExt cx="2067465" cy="2281064"/>
          </a:xfrm>
        </p:grpSpPr>
        <p:pic>
          <p:nvPicPr>
            <p:cNvPr id="13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846" y="895046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hoek: afgeronde hoeken 13"/>
            <p:cNvSpPr/>
            <p:nvPr/>
          </p:nvSpPr>
          <p:spPr>
            <a:xfrm>
              <a:off x="5368846" y="2744062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Weinig draagvlak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6948264" y="2744062"/>
            <a:ext cx="2067465" cy="2281064"/>
            <a:chOff x="6948264" y="2744062"/>
            <a:chExt cx="2067465" cy="2281064"/>
          </a:xfrm>
        </p:grpSpPr>
        <p:pic>
          <p:nvPicPr>
            <p:cNvPr id="15" name="Picture 2" descr="https://upload.wikimedia.org/wikipedia/commons/thumb/b/b2/Nederlands_verkeersbord_J38.svg/1200px-Nederlands_verkeersbord_J38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744062"/>
              <a:ext cx="2067465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: afgeronde hoeken 15"/>
            <p:cNvSpPr/>
            <p:nvPr/>
          </p:nvSpPr>
          <p:spPr>
            <a:xfrm>
              <a:off x="6948264" y="4593078"/>
              <a:ext cx="2067465" cy="43204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Onbekend</a:t>
              </a:r>
            </a:p>
          </p:txBody>
        </p:sp>
      </p:grpSp>
      <p:sp>
        <p:nvSpPr>
          <p:cNvPr id="24" name="Tijdelijke aanduiding voor datum 6"/>
          <p:cNvSpPr txBox="1">
            <a:spLocks/>
          </p:cNvSpPr>
          <p:nvPr/>
        </p:nvSpPr>
        <p:spPr>
          <a:xfrm>
            <a:off x="536400" y="61668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24 mei 2018</a:t>
            </a:r>
          </a:p>
        </p:txBody>
      </p:sp>
      <p:sp>
        <p:nvSpPr>
          <p:cNvPr id="25" name="Tijdelijke aanduiding voor voettekst 7"/>
          <p:cNvSpPr txBox="1">
            <a:spLocks/>
          </p:cNvSpPr>
          <p:nvPr/>
        </p:nvSpPr>
        <p:spPr>
          <a:xfrm>
            <a:off x="536400" y="63324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Endura - Van Gas Los</a:t>
            </a:r>
          </a:p>
        </p:txBody>
      </p:sp>
    </p:spTree>
    <p:extLst>
      <p:ext uri="{BB962C8B-B14F-4D97-AF65-F5344CB8AC3E}">
        <p14:creationId xmlns:p14="http://schemas.microsoft.com/office/powerpoint/2010/main" val="25612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Endura ALV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800" dirty="0"/>
              <a:t>Hoe pakken we dat aan?</a:t>
            </a:r>
          </a:p>
          <a:p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05452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Buurt voor buurt…</a:t>
            </a:r>
          </a:p>
        </p:txBody>
      </p:sp>
      <p:sp>
        <p:nvSpPr>
          <p:cNvPr id="64" name="Tijdelijke aanduiding voor datum 6"/>
          <p:cNvSpPr txBox="1">
            <a:spLocks/>
          </p:cNvSpPr>
          <p:nvPr/>
        </p:nvSpPr>
        <p:spPr>
          <a:xfrm>
            <a:off x="536400" y="61668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24 mei 2018</a:t>
            </a:r>
          </a:p>
        </p:txBody>
      </p:sp>
      <p:sp>
        <p:nvSpPr>
          <p:cNvPr id="65" name="Tijdelijke aanduiding voor voettekst 7"/>
          <p:cNvSpPr txBox="1">
            <a:spLocks/>
          </p:cNvSpPr>
          <p:nvPr/>
        </p:nvSpPr>
        <p:spPr>
          <a:xfrm>
            <a:off x="536400" y="6332400"/>
            <a:ext cx="7560000" cy="1397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chemeClr val="accent2"/>
                </a:solidFill>
              </a:rPr>
              <a:t>Endura - Van Gas Los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BE47DD-C558-4658-9803-50EB82D17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0" y="1332745"/>
            <a:ext cx="9144000" cy="15201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8E2E3C-0687-4F90-B1D0-417DA37E9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7346"/>
            <a:ext cx="1484784" cy="148478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3E93319-E9D5-49EB-9089-37D0B98F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1660"/>
            <a:ext cx="9144000" cy="286877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3C285D8-AD2B-4276-8FAE-728F4FA30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42" y="2721196"/>
            <a:ext cx="5699904" cy="5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Endura ALV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Waarom warmte?</a:t>
            </a:r>
          </a:p>
          <a:p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656616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D1C77-71E0-4E2B-87E3-6385B88F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Bewoners voeren eigen</a:t>
            </a:r>
            <a:br>
              <a:rPr lang="nl-NL" dirty="0"/>
            </a:br>
            <a:r>
              <a:rPr lang="nl-NL" dirty="0"/>
              <a:t>woninginformatie in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B7C560-DC44-47E3-83EC-2040A48C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02" y="1268760"/>
            <a:ext cx="11046006" cy="629409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338464C-9821-4C85-86EA-30780B62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0" y="1728000"/>
            <a:ext cx="7668000" cy="3857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1753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9CE9-7ECC-4EC5-A7E1-3CD0F9FD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voor je woning en de buurt selecteren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8317916-CF7F-4FC9-838E-B4A997E67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02" y="1268760"/>
            <a:ext cx="11046006" cy="62940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9198A21-E40F-46F5-85BB-35A4638D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675407"/>
            <a:ext cx="7668000" cy="39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4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9CE9-7ECC-4EC5-A7E1-3CD0F9FD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van de vorderingen in je buurt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F15090-BBA4-4E8B-A262-23F2A55B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02" y="1268760"/>
            <a:ext cx="11046006" cy="62940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F49A705-BFDD-4284-B4A7-EA648222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7668000" cy="38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Endura ALV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6"/>
          </p:nvPr>
        </p:nvSpPr>
        <p:spPr>
          <a:xfrm>
            <a:off x="1051200" y="1468800"/>
            <a:ext cx="7265216" cy="1368000"/>
          </a:xfrm>
        </p:spPr>
        <p:txBody>
          <a:bodyPr>
            <a:normAutofit/>
          </a:bodyPr>
          <a:lstStyle/>
          <a:p>
            <a:r>
              <a:rPr lang="nl-NL" sz="3200" dirty="0"/>
              <a:t>Samenwerken is de sleutel…</a:t>
            </a:r>
          </a:p>
          <a:p>
            <a:endParaRPr lang="nl-NL" sz="3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96C043-B829-42B3-9193-5AC67E73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24788" r="7476" b="6579"/>
          <a:stretch/>
        </p:blipFill>
        <p:spPr>
          <a:xfrm>
            <a:off x="0" y="2152800"/>
            <a:ext cx="9144000" cy="39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6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blik op energie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1415-87F8-455C-8238-79385BD43DB0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Endura - Van Gas Los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79CB17-B92F-4468-9572-1E63782C4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2" t="23387" r="6688" b="27590"/>
          <a:stretch/>
        </p:blipFill>
        <p:spPr>
          <a:xfrm>
            <a:off x="532648" y="1124341"/>
            <a:ext cx="7704000" cy="25926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4A66D09-0075-44B4-8AF9-17FBBF186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2" t="30390" r="6688" b="12182"/>
          <a:stretch/>
        </p:blipFill>
        <p:spPr>
          <a:xfrm>
            <a:off x="552249" y="3691219"/>
            <a:ext cx="7704000" cy="30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7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 van energie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1415-87F8-455C-8238-79385BD43DB0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Endura - Van Gas Los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B8A15B-E20F-4649-A430-2CCE5DE8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21" y="995621"/>
            <a:ext cx="6285559" cy="5127891"/>
          </a:xfrm>
          <a:prstGeom prst="rect">
            <a:avLst/>
          </a:prstGeom>
        </p:spPr>
      </p:pic>
      <p:sp>
        <p:nvSpPr>
          <p:cNvPr id="11" name="Tekstvak 1">
            <a:extLst>
              <a:ext uri="{FF2B5EF4-FFF2-40B4-BE49-F238E27FC236}">
                <a16:creationId xmlns:a16="http://schemas.microsoft.com/office/drawing/2014/main" id="{021774D7-FAFB-4551-80B9-AA509B569D22}"/>
              </a:ext>
            </a:extLst>
          </p:cNvPr>
          <p:cNvSpPr txBox="1"/>
          <p:nvPr/>
        </p:nvSpPr>
        <p:spPr>
          <a:xfrm>
            <a:off x="2969822" y="3231846"/>
            <a:ext cx="3204356" cy="3709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>
                <a:solidFill>
                  <a:schemeClr val="bg1"/>
                </a:solidFill>
              </a:rPr>
              <a:t>Totaal </a:t>
            </a:r>
            <a:r>
              <a:rPr lang="nl-NL" sz="1800" b="1" dirty="0" err="1">
                <a:solidFill>
                  <a:schemeClr val="bg1"/>
                </a:solidFill>
              </a:rPr>
              <a:t>energieinzet</a:t>
            </a:r>
            <a:r>
              <a:rPr lang="nl-NL" sz="1800" b="1" dirty="0">
                <a:solidFill>
                  <a:schemeClr val="bg1"/>
                </a:solidFill>
              </a:rPr>
              <a:t> 3.159 PJ</a:t>
            </a:r>
          </a:p>
        </p:txBody>
      </p:sp>
    </p:spTree>
    <p:extLst>
      <p:ext uri="{BB962C8B-B14F-4D97-AF65-F5344CB8AC3E}">
        <p14:creationId xmlns:p14="http://schemas.microsoft.com/office/powerpoint/2010/main" val="123107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energie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1415-87F8-455C-8238-79385BD43DB0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Endura - Van Gas Los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3EF793-D368-4A98-9DDB-04D0FEAC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21" y="987733"/>
            <a:ext cx="6285559" cy="5127891"/>
          </a:xfrm>
          <a:prstGeom prst="rect">
            <a:avLst/>
          </a:prstGeom>
        </p:spPr>
      </p:pic>
      <p:sp>
        <p:nvSpPr>
          <p:cNvPr id="11" name="Tekstvak 1"/>
          <p:cNvSpPr txBox="1"/>
          <p:nvPr/>
        </p:nvSpPr>
        <p:spPr>
          <a:xfrm>
            <a:off x="2807804" y="3242793"/>
            <a:ext cx="3528392" cy="3709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>
                <a:solidFill>
                  <a:schemeClr val="bg1"/>
                </a:solidFill>
              </a:rPr>
              <a:t>Totaal energieverbruik 1.838 PJ</a:t>
            </a:r>
          </a:p>
        </p:txBody>
      </p:sp>
    </p:spTree>
    <p:extLst>
      <p:ext uri="{BB962C8B-B14F-4D97-AF65-F5344CB8AC3E}">
        <p14:creationId xmlns:p14="http://schemas.microsoft.com/office/powerpoint/2010/main" val="175322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Omzettingsverlies…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2798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86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energie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1415-87F8-455C-8238-79385BD43DB0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Endura - Van Gas Los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3EF793-D368-4A98-9DDB-04D0FEAC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21" y="987733"/>
            <a:ext cx="6285559" cy="5127891"/>
          </a:xfrm>
          <a:prstGeom prst="rect">
            <a:avLst/>
          </a:prstGeom>
        </p:spPr>
      </p:pic>
      <p:sp>
        <p:nvSpPr>
          <p:cNvPr id="11" name="Tekstvak 1"/>
          <p:cNvSpPr txBox="1"/>
          <p:nvPr/>
        </p:nvSpPr>
        <p:spPr>
          <a:xfrm>
            <a:off x="2807804" y="3242793"/>
            <a:ext cx="3528392" cy="3709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>
                <a:solidFill>
                  <a:schemeClr val="bg1"/>
                </a:solidFill>
              </a:rPr>
              <a:t>Totaal energieverbruik 1.838 PJ</a:t>
            </a:r>
          </a:p>
        </p:txBody>
      </p:sp>
    </p:spTree>
    <p:extLst>
      <p:ext uri="{BB962C8B-B14F-4D97-AF65-F5344CB8AC3E}">
        <p14:creationId xmlns:p14="http://schemas.microsoft.com/office/powerpoint/2010/main" val="213638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hoeveel is daarvan warmte?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1415-87F8-455C-8238-79385BD43DB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Endura - Van Gas Los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2B3197-53BE-4AAF-9F0E-D00F8981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77" y="1188496"/>
            <a:ext cx="6316446" cy="51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Waarvoor gebruiken we warmte?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1415-87F8-455C-8238-79385BD43DB0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 mei 2018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Endura - Van Gas Los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A505F7-1110-4F03-8CC0-CBC8D27B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16" y="1186343"/>
            <a:ext cx="6324168" cy="51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48072"/>
      </p:ext>
    </p:extLst>
  </p:cSld>
  <p:clrMapOvr>
    <a:masterClrMapping/>
  </p:clrMapOvr>
</p:sld>
</file>

<file path=ppt/theme/theme1.xml><?xml version="1.0" encoding="utf-8"?>
<a:theme xmlns:a="http://schemas.openxmlformats.org/drawingml/2006/main" name="AllianderPowerPoint">
  <a:themeElements>
    <a:clrScheme name="Alliander kleurpale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DB43C"/>
      </a:accent1>
      <a:accent2>
        <a:srgbClr val="E66E00"/>
      </a:accent2>
      <a:accent3>
        <a:srgbClr val="AF191E"/>
      </a:accent3>
      <a:accent4>
        <a:srgbClr val="000000"/>
      </a:accent4>
      <a:accent5>
        <a:srgbClr val="C8C8C8"/>
      </a:accent5>
      <a:accent6>
        <a:srgbClr val="821E7D"/>
      </a:accent6>
      <a:hlink>
        <a:srgbClr val="7DB43C"/>
      </a:hlink>
      <a:folHlink>
        <a:srgbClr val="7DB43C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vert="horz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jabloon Presentatie AllianderDGO" id="{059A97DF-4B15-46E4-97AE-7E1A4CBC39D2}" vid="{69B0FBAF-90F4-49AC-A500-3242C2D3763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869749D16EB42B21C38C80D739C2E" ma:contentTypeVersion="4" ma:contentTypeDescription="Een nieuw document maken." ma:contentTypeScope="" ma:versionID="fdb7e2a1df6503ccf845a7727822c70e">
  <xsd:schema xmlns:xsd="http://www.w3.org/2001/XMLSchema" xmlns:xs="http://www.w3.org/2001/XMLSchema" xmlns:p="http://schemas.microsoft.com/office/2006/metadata/properties" xmlns:ns2="83b77a5d-1f59-4d8a-a4b6-022134ac89cb" xmlns:ns3="70f5233d-10a2-474f-80c1-3f3f806300bd" targetNamespace="http://schemas.microsoft.com/office/2006/metadata/properties" ma:root="true" ma:fieldsID="636ad325e48394c4d7f5cd572e014342" ns2:_="" ns3:_="">
    <xsd:import namespace="83b77a5d-1f59-4d8a-a4b6-022134ac89cb"/>
    <xsd:import namespace="70f5233d-10a2-474f-80c1-3f3f806300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77a5d-1f59-4d8a-a4b6-022134ac89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5233d-10a2-474f-80c1-3f3f806300bd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E65D3-9C49-4799-8AFE-FE699DDA2AD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3b77a5d-1f59-4d8a-a4b6-022134ac89cb"/>
    <ds:schemaRef ds:uri="http://purl.org/dc/terms/"/>
    <ds:schemaRef ds:uri="http://schemas.openxmlformats.org/package/2006/metadata/core-properties"/>
    <ds:schemaRef ds:uri="http://purl.org/dc/dcmitype/"/>
    <ds:schemaRef ds:uri="70f5233d-10a2-474f-80c1-3f3f806300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F73F35-A6B3-44FC-97B4-CEC78C51F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901965-A4F3-4BFC-B319-CD7B5AF00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77a5d-1f59-4d8a-a4b6-022134ac89cb"/>
    <ds:schemaRef ds:uri="70f5233d-10a2-474f-80c1-3f3f80630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AllianderDGO</Template>
  <TotalTime>0</TotalTime>
  <Words>287</Words>
  <Application>Microsoft Office PowerPoint</Application>
  <PresentationFormat>Diavoorstelling (4:3)</PresentationFormat>
  <Paragraphs>102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Verdana</vt:lpstr>
      <vt:lpstr>Wingdings</vt:lpstr>
      <vt:lpstr>AllianderPowerPoint</vt:lpstr>
      <vt:lpstr>PowerPoint-presentatie</vt:lpstr>
      <vt:lpstr>PowerPoint-presentatie</vt:lpstr>
      <vt:lpstr>Een blik op energie</vt:lpstr>
      <vt:lpstr>Bronnen van energie</vt:lpstr>
      <vt:lpstr>Gebruik van energie</vt:lpstr>
      <vt:lpstr>Omzettingsverlies…</vt:lpstr>
      <vt:lpstr>Gebruik van energie</vt:lpstr>
      <vt:lpstr>En hoeveel is daarvan warmte?</vt:lpstr>
      <vt:lpstr>Waarvoor gebruiken we warmte?</vt:lpstr>
      <vt:lpstr>PowerPoint-presentatie</vt:lpstr>
      <vt:lpstr>Vervangen aardgas</vt:lpstr>
      <vt:lpstr>Welke Warmte-oplossing?</vt:lpstr>
      <vt:lpstr>Welke Warmte-oplossing?</vt:lpstr>
      <vt:lpstr>Welke warmte waar?</vt:lpstr>
      <vt:lpstr>PowerPoint-presentatie</vt:lpstr>
      <vt:lpstr>Getallen…</vt:lpstr>
      <vt:lpstr>Hoe komen we in 2050?</vt:lpstr>
      <vt:lpstr>PowerPoint-presentatie</vt:lpstr>
      <vt:lpstr>Buurt voor buurt…</vt:lpstr>
      <vt:lpstr>Bewoners voeren eigen woninginformatie in</vt:lpstr>
      <vt:lpstr>Maatregelen voor je woning en de buurt selecteren</vt:lpstr>
      <vt:lpstr>Overzicht van de vorderingen in je buurt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2017-06-18T17:38:05Z</dcterms:created>
  <dcterms:modified xsi:type="dcterms:W3CDTF">2018-05-23T08:51:55Z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0x010100327869749D16EB42B21C38C80D739C2E</vt:lpwstr>
  </property>
  <property fmtid="{D5CDD505-2E9C-101B-9397-08002B2CF9AE}" pid="3" name="Order">
    <vt:r8>100</vt:r8>
  </property>
</Properties>
</file>